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0.xml" ContentType="application/vnd.openxmlformats-officedocument.presentationml.notesSlide+xml"/>
  <Override PartName="/ppt/charts/chart3.xml" ContentType="application/vnd.openxmlformats-officedocument.drawingml.chart+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4"/>
  </p:notesMasterIdLst>
  <p:handoutMasterIdLst>
    <p:handoutMasterId r:id="rId45"/>
  </p:handoutMasterIdLst>
  <p:sldIdLst>
    <p:sldId id="2945" r:id="rId5"/>
    <p:sldId id="2976" r:id="rId6"/>
    <p:sldId id="574" r:id="rId7"/>
    <p:sldId id="2931" r:id="rId8"/>
    <p:sldId id="2946" r:id="rId9"/>
    <p:sldId id="2944" r:id="rId10"/>
    <p:sldId id="2988" r:id="rId11"/>
    <p:sldId id="2933" r:id="rId12"/>
    <p:sldId id="2994" r:id="rId13"/>
    <p:sldId id="2986" r:id="rId14"/>
    <p:sldId id="2993" r:id="rId15"/>
    <p:sldId id="2920" r:id="rId16"/>
    <p:sldId id="276" r:id="rId17"/>
    <p:sldId id="2947" r:id="rId18"/>
    <p:sldId id="2948" r:id="rId19"/>
    <p:sldId id="2953" r:id="rId20"/>
    <p:sldId id="2960" r:id="rId21"/>
    <p:sldId id="2971" r:id="rId22"/>
    <p:sldId id="2987" r:id="rId23"/>
    <p:sldId id="2973" r:id="rId24"/>
    <p:sldId id="2985" r:id="rId25"/>
    <p:sldId id="2966" r:id="rId26"/>
    <p:sldId id="1072" r:id="rId27"/>
    <p:sldId id="2995" r:id="rId28"/>
    <p:sldId id="2980" r:id="rId29"/>
    <p:sldId id="2974" r:id="rId30"/>
    <p:sldId id="2943" r:id="rId31"/>
    <p:sldId id="2977" r:id="rId32"/>
    <p:sldId id="2975" r:id="rId33"/>
    <p:sldId id="2942" r:id="rId34"/>
    <p:sldId id="2990" r:id="rId35"/>
    <p:sldId id="2978" r:id="rId36"/>
    <p:sldId id="2969" r:id="rId37"/>
    <p:sldId id="2981" r:id="rId38"/>
    <p:sldId id="2982" r:id="rId39"/>
    <p:sldId id="2984" r:id="rId40"/>
    <p:sldId id="2991" r:id="rId41"/>
    <p:sldId id="2989" r:id="rId42"/>
    <p:sldId id="258" r:id="rId43"/>
  </p:sldIdLst>
  <p:sldSz cx="9144000" cy="5143500" type="screen16x9"/>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DF2B10B8-7620-4215-9368-4F6FCDB05E2C}">
          <p14:sldIdLst>
            <p14:sldId id="2945"/>
            <p14:sldId id="2976"/>
            <p14:sldId id="574"/>
            <p14:sldId id="2931"/>
          </p14:sldIdLst>
        </p14:section>
        <p14:section name="Why" id="{C53359BA-87E9-42F8-ADF2-CA80BC9AD4FB}">
          <p14:sldIdLst>
            <p14:sldId id="2946"/>
            <p14:sldId id="2944"/>
            <p14:sldId id="2988"/>
            <p14:sldId id="2933"/>
            <p14:sldId id="2994"/>
            <p14:sldId id="2986"/>
            <p14:sldId id="2993"/>
            <p14:sldId id="2920"/>
            <p14:sldId id="276"/>
            <p14:sldId id="2947"/>
          </p14:sldIdLst>
        </p14:section>
        <p14:section name="What" id="{7D0C660A-0683-4E9E-8C07-B143BD20A2C0}">
          <p14:sldIdLst>
            <p14:sldId id="2948"/>
            <p14:sldId id="2953"/>
            <p14:sldId id="2960"/>
            <p14:sldId id="2971"/>
            <p14:sldId id="2987"/>
            <p14:sldId id="2973"/>
            <p14:sldId id="2985"/>
          </p14:sldIdLst>
        </p14:section>
        <p14:section name="How" id="{168C94E8-8C61-4940-AF40-452B871DAB23}">
          <p14:sldIdLst>
            <p14:sldId id="2966"/>
            <p14:sldId id="1072"/>
            <p14:sldId id="2995"/>
            <p14:sldId id="2980"/>
            <p14:sldId id="2974"/>
            <p14:sldId id="2943"/>
            <p14:sldId id="2977"/>
            <p14:sldId id="2975"/>
            <p14:sldId id="2942"/>
            <p14:sldId id="2990"/>
          </p14:sldIdLst>
        </p14:section>
        <p14:section name="How Do We Begin?" id="{15BCCB07-27A1-4593-AE06-5B1E59BD3BAD}">
          <p14:sldIdLst>
            <p14:sldId id="2978"/>
            <p14:sldId id="2969"/>
            <p14:sldId id="2981"/>
            <p14:sldId id="2982"/>
            <p14:sldId id="2984"/>
            <p14:sldId id="2991"/>
            <p14:sldId id="2989"/>
            <p14:sldId id="258"/>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Earley, Mindy" initials="EM" lastIdx="43" clrIdx="6">
    <p:extLst>
      <p:ext uri="{19B8F6BF-5375-455C-9EA6-DF929625EA0E}">
        <p15:presenceInfo xmlns:p15="http://schemas.microsoft.com/office/powerpoint/2012/main" userId="S::mearley@familyoffice.com::b4025268-7973-43d1-92da-96c7b249eb34" providerId="AD"/>
      </p:ext>
    </p:extLst>
  </p:cmAuthor>
  <p:cmAuthor id="1" name="Johnson, Glen" initials="JG" lastIdx="29" clrIdx="0">
    <p:extLst>
      <p:ext uri="{19B8F6BF-5375-455C-9EA6-DF929625EA0E}">
        <p15:presenceInfo xmlns:p15="http://schemas.microsoft.com/office/powerpoint/2012/main" userId="S::gjohnson@familyoffice.com::e3a93f95-ade7-4094-9566-848bda9b6058" providerId="AD"/>
      </p:ext>
    </p:extLst>
  </p:cmAuthor>
  <p:cmAuthor id="2" name="Gross, Emma" initials="GE" lastIdx="7" clrIdx="1">
    <p:extLst>
      <p:ext uri="{19B8F6BF-5375-455C-9EA6-DF929625EA0E}">
        <p15:presenceInfo xmlns:p15="http://schemas.microsoft.com/office/powerpoint/2012/main" userId="S::egross@familyoffice.com::c965db35-186c-4c99-ba68-7af8a8cb8755" providerId="AD"/>
      </p:ext>
    </p:extLst>
  </p:cmAuthor>
  <p:cmAuthor id="3" name="Grace, Charles" initials="GC" lastIdx="2" clrIdx="2">
    <p:extLst>
      <p:ext uri="{19B8F6BF-5375-455C-9EA6-DF929625EA0E}">
        <p15:presenceInfo xmlns:p15="http://schemas.microsoft.com/office/powerpoint/2012/main" userId="S::cgrace@familyoffice.com::34cd955c-dc01-454c-a5d3-3a052a782d40" providerId="AD"/>
      </p:ext>
    </p:extLst>
  </p:cmAuthor>
  <p:cmAuthor id="4" name="Kent Lawson" initials="KL" lastIdx="1" clrIdx="3">
    <p:extLst>
      <p:ext uri="{19B8F6BF-5375-455C-9EA6-DF929625EA0E}">
        <p15:presenceInfo xmlns:p15="http://schemas.microsoft.com/office/powerpoint/2012/main" userId="c397f660bb8eaa8b" providerId="Windows Live"/>
      </p:ext>
    </p:extLst>
  </p:cmAuthor>
  <p:cmAuthor id="5" name="Dillon, Brittany" initials="DB" lastIdx="11" clrIdx="4">
    <p:extLst>
      <p:ext uri="{19B8F6BF-5375-455C-9EA6-DF929625EA0E}">
        <p15:presenceInfo xmlns:p15="http://schemas.microsoft.com/office/powerpoint/2012/main" userId="S::bdillon@familyoffice.com::58e5e5fe-1351-4dfe-9307-a5d8a4ac10ae" providerId="AD"/>
      </p:ext>
    </p:extLst>
  </p:cmAuthor>
  <p:cmAuthor id="6" name="Lawshe, Allison" initials="LA" lastIdx="86" clrIdx="5">
    <p:extLst>
      <p:ext uri="{19B8F6BF-5375-455C-9EA6-DF929625EA0E}">
        <p15:presenceInfo xmlns:p15="http://schemas.microsoft.com/office/powerpoint/2012/main" userId="S::alawshe@familyoffice.com::e24bfb3b-8f22-46e0-8eb7-c2470915004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4F3F"/>
    <a:srgbClr val="B14F3F"/>
    <a:srgbClr val="39B54A"/>
    <a:srgbClr val="83BDED"/>
    <a:srgbClr val="F79015"/>
    <a:srgbClr val="FBC685"/>
    <a:srgbClr val="93DD9E"/>
    <a:srgbClr val="1B75BC"/>
    <a:srgbClr val="C3DEF4"/>
    <a:srgbClr val="75B6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AC9807-3DB3-4F4B-A1D1-C1407D273DFE}" v="240" dt="2021-09-17T20:17:24.221"/>
    <p1510:client id="{2470A8D0-ACEA-FBD3-0029-BDF0655B6A41}" v="6" dt="2021-09-17T19:34:17.1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620"/>
        <p:guide pos="2880"/>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 Id="rId51" Type="http://schemas.microsoft.com/office/2015/10/relationships/revisionInfo" Target="revisionInfo.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commentAuthors" Target="commentAuthor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_B7F_BEA1BC27.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_B9F_1F42A59C.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_B7E_2D0881DA.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manualLayout>
          <c:layoutTarget val="inner"/>
          <c:xMode val="edge"/>
          <c:yMode val="edge"/>
          <c:x val="0.33292275772590502"/>
          <c:y val="3.3285957829050299E-2"/>
          <c:w val="0.61824857114096199"/>
          <c:h val="0.93342808434189894"/>
        </c:manualLayout>
      </c:layout>
      <c:barChart>
        <c:barDir val="bar"/>
        <c:grouping val="clustered"/>
        <c:varyColors val="0"/>
        <c:ser>
          <c:idx val="0"/>
          <c:order val="0"/>
          <c:tx>
            <c:strRef>
              <c:f>Sheet1!$B$1</c:f>
              <c:strCache>
                <c:ptCount val="1"/>
                <c:pt idx="0">
                  <c:v>Series 1</c:v>
                </c:pt>
              </c:strCache>
            </c:strRef>
          </c:tx>
          <c:spPr>
            <a:solidFill>
              <a:srgbClr val="95A95B"/>
            </a:solidFill>
            <a:ln>
              <a:noFill/>
            </a:ln>
            <a:effectLst/>
          </c:spPr>
          <c:invertIfNegative val="0"/>
          <c:dPt>
            <c:idx val="0"/>
            <c:invertIfNegative val="0"/>
            <c:bubble3D val="0"/>
            <c:spPr>
              <a:solidFill>
                <a:srgbClr val="1B75BC"/>
              </a:solidFill>
              <a:ln>
                <a:noFill/>
              </a:ln>
              <a:effectLst/>
            </c:spPr>
            <c:extLst>
              <c:ext xmlns:c16="http://schemas.microsoft.com/office/drawing/2014/chart" uri="{C3380CC4-5D6E-409C-BE32-E72D297353CC}">
                <c16:uniqueId val="{00000001-B2FF-48C2-9B4F-8669D5937797}"/>
              </c:ext>
            </c:extLst>
          </c:dPt>
          <c:dPt>
            <c:idx val="1"/>
            <c:invertIfNegative val="0"/>
            <c:bubble3D val="0"/>
            <c:spPr>
              <a:solidFill>
                <a:srgbClr val="39B54A"/>
              </a:solidFill>
              <a:ln>
                <a:noFill/>
              </a:ln>
              <a:effectLst/>
            </c:spPr>
            <c:extLst>
              <c:ext xmlns:c16="http://schemas.microsoft.com/office/drawing/2014/chart" uri="{C3380CC4-5D6E-409C-BE32-E72D297353CC}">
                <c16:uniqueId val="{00000003-B2FF-48C2-9B4F-8669D5937797}"/>
              </c:ext>
            </c:extLst>
          </c:dPt>
          <c:dPt>
            <c:idx val="2"/>
            <c:invertIfNegative val="0"/>
            <c:bubble3D val="0"/>
            <c:spPr>
              <a:solidFill>
                <a:srgbClr val="FFC539"/>
              </a:solidFill>
              <a:ln>
                <a:noFill/>
              </a:ln>
              <a:effectLst/>
            </c:spPr>
            <c:extLst>
              <c:ext xmlns:c16="http://schemas.microsoft.com/office/drawing/2014/chart" uri="{C3380CC4-5D6E-409C-BE32-E72D297353CC}">
                <c16:uniqueId val="{00000005-B2FF-48C2-9B4F-8669D5937797}"/>
              </c:ext>
            </c:extLst>
          </c:dPt>
          <c:dPt>
            <c:idx val="3"/>
            <c:invertIfNegative val="0"/>
            <c:bubble3D val="0"/>
            <c:spPr>
              <a:solidFill>
                <a:srgbClr val="B14F3F"/>
              </a:solidFill>
              <a:ln>
                <a:noFill/>
              </a:ln>
              <a:effectLst/>
            </c:spPr>
            <c:extLst>
              <c:ext xmlns:c16="http://schemas.microsoft.com/office/drawing/2014/chart" uri="{C3380CC4-5D6E-409C-BE32-E72D297353CC}">
                <c16:uniqueId val="{00000007-B2FF-48C2-9B4F-8669D5937797}"/>
              </c:ext>
            </c:extLst>
          </c:dPt>
          <c:dPt>
            <c:idx val="4"/>
            <c:invertIfNegative val="0"/>
            <c:bubble3D val="0"/>
            <c:spPr>
              <a:solidFill>
                <a:srgbClr val="7D599B"/>
              </a:solidFill>
              <a:ln>
                <a:noFill/>
              </a:ln>
              <a:effectLst/>
            </c:spPr>
            <c:extLst>
              <c:ext xmlns:c16="http://schemas.microsoft.com/office/drawing/2014/chart" uri="{C3380CC4-5D6E-409C-BE32-E72D297353CC}">
                <c16:uniqueId val="{00000009-B2FF-48C2-9B4F-8669D5937797}"/>
              </c:ext>
            </c:extLst>
          </c:dPt>
          <c:dPt>
            <c:idx val="5"/>
            <c:invertIfNegative val="0"/>
            <c:bubble3D val="0"/>
            <c:spPr>
              <a:solidFill>
                <a:srgbClr val="267E7C"/>
              </a:solidFill>
              <a:ln>
                <a:noFill/>
              </a:ln>
              <a:effectLst/>
            </c:spPr>
            <c:extLst>
              <c:ext xmlns:c16="http://schemas.microsoft.com/office/drawing/2014/chart" uri="{C3380CC4-5D6E-409C-BE32-E72D297353CC}">
                <c16:uniqueId val="{0000000B-B2FF-48C2-9B4F-8669D5937797}"/>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Attendance at board meetings</c:v>
                </c:pt>
                <c:pt idx="1">
                  <c:v>Attendance at advisor meetings</c:v>
                </c:pt>
                <c:pt idx="2">
                  <c:v>Philanthropic research, site vitis, etc.</c:v>
                </c:pt>
                <c:pt idx="3">
                  <c:v>Participation in board committees</c:v>
                </c:pt>
                <c:pt idx="4">
                  <c:v>Volunteering together</c:v>
                </c:pt>
                <c:pt idx="5">
                  <c:v>Industry forums and workshops</c:v>
                </c:pt>
              </c:strCache>
            </c:strRef>
          </c:cat>
          <c:val>
            <c:numRef>
              <c:f>Sheet1!$B$2:$B$7</c:f>
              <c:numCache>
                <c:formatCode>0%</c:formatCode>
                <c:ptCount val="6"/>
                <c:pt idx="0">
                  <c:v>0.66</c:v>
                </c:pt>
                <c:pt idx="1">
                  <c:v>0.41</c:v>
                </c:pt>
                <c:pt idx="2">
                  <c:v>0.34</c:v>
                </c:pt>
                <c:pt idx="3">
                  <c:v>0.3</c:v>
                </c:pt>
                <c:pt idx="4">
                  <c:v>0.3</c:v>
                </c:pt>
                <c:pt idx="5">
                  <c:v>0.3</c:v>
                </c:pt>
              </c:numCache>
            </c:numRef>
          </c:val>
          <c:extLst>
            <c:ext xmlns:c16="http://schemas.microsoft.com/office/drawing/2014/chart" uri="{C3380CC4-5D6E-409C-BE32-E72D297353CC}">
              <c16:uniqueId val="{0000000C-B2FF-48C2-9B4F-8669D5937797}"/>
            </c:ext>
          </c:extLst>
        </c:ser>
        <c:dLbls>
          <c:showLegendKey val="0"/>
          <c:showVal val="0"/>
          <c:showCatName val="0"/>
          <c:showSerName val="0"/>
          <c:showPercent val="0"/>
          <c:showBubbleSize val="0"/>
        </c:dLbls>
        <c:gapWidth val="55"/>
        <c:axId val="413647744"/>
        <c:axId val="413636768"/>
      </c:barChart>
      <c:catAx>
        <c:axId val="413647744"/>
        <c:scaling>
          <c:orientation val="maxMin"/>
        </c:scaling>
        <c:delete val="1"/>
        <c:axPos val="l"/>
        <c:numFmt formatCode="General" sourceLinked="1"/>
        <c:majorTickMark val="none"/>
        <c:minorTickMark val="none"/>
        <c:tickLblPos val="nextTo"/>
        <c:crossAx val="413636768"/>
        <c:crosses val="autoZero"/>
        <c:auto val="1"/>
        <c:lblAlgn val="ctr"/>
        <c:lblOffset val="100"/>
        <c:noMultiLvlLbl val="0"/>
      </c:catAx>
      <c:valAx>
        <c:axId val="413636768"/>
        <c:scaling>
          <c:orientation val="minMax"/>
        </c:scaling>
        <c:delete val="1"/>
        <c:axPos val="t"/>
        <c:numFmt formatCode="0%" sourceLinked="1"/>
        <c:majorTickMark val="none"/>
        <c:minorTickMark val="none"/>
        <c:tickLblPos val="nextTo"/>
        <c:crossAx val="4136477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509421209916635"/>
          <c:y val="3.3285957829050299E-2"/>
          <c:w val="0.84103940818112333"/>
          <c:h val="0.58484428628783003"/>
        </c:manualLayout>
      </c:layout>
      <c:barChart>
        <c:barDir val="col"/>
        <c:grouping val="clustered"/>
        <c:varyColors val="0"/>
        <c:ser>
          <c:idx val="0"/>
          <c:order val="0"/>
          <c:tx>
            <c:strRef>
              <c:f>Sheet1!$B$1</c:f>
              <c:strCache>
                <c:ptCount val="1"/>
                <c:pt idx="0">
                  <c:v>Series 1</c:v>
                </c:pt>
              </c:strCache>
            </c:strRef>
          </c:tx>
          <c:spPr>
            <a:solidFill>
              <a:schemeClr val="accent6"/>
            </a:solidFill>
            <a:ln>
              <a:noFill/>
            </a:ln>
            <a:effectLst/>
          </c:spPr>
          <c:invertIfNegative val="0"/>
          <c:dPt>
            <c:idx val="0"/>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1-9F08-4232-92F0-20491DBDF10D}"/>
              </c:ext>
            </c:extLst>
          </c:dPt>
          <c:dPt>
            <c:idx val="1"/>
            <c:invertIfNegative val="0"/>
            <c:bubble3D val="0"/>
            <c:spPr>
              <a:solidFill>
                <a:srgbClr val="267E7C"/>
              </a:solidFill>
              <a:ln>
                <a:noFill/>
              </a:ln>
              <a:effectLst/>
            </c:spPr>
            <c:extLst>
              <c:ext xmlns:c16="http://schemas.microsoft.com/office/drawing/2014/chart" uri="{C3380CC4-5D6E-409C-BE32-E72D297353CC}">
                <c16:uniqueId val="{00000003-9F08-4232-92F0-20491DBDF10D}"/>
              </c:ext>
            </c:extLst>
          </c:dPt>
          <c:dPt>
            <c:idx val="2"/>
            <c:invertIfNegative val="0"/>
            <c:bubble3D val="0"/>
            <c:spPr>
              <a:solidFill>
                <a:srgbClr val="B14F3F"/>
              </a:solidFill>
              <a:ln>
                <a:noFill/>
              </a:ln>
              <a:effectLst/>
            </c:spPr>
            <c:extLst>
              <c:ext xmlns:c16="http://schemas.microsoft.com/office/drawing/2014/chart" uri="{C3380CC4-5D6E-409C-BE32-E72D297353CC}">
                <c16:uniqueId val="{00000005-9F08-4232-92F0-20491DBDF10D}"/>
              </c:ext>
            </c:extLst>
          </c:dPt>
          <c:dPt>
            <c:idx val="3"/>
            <c:invertIfNegative val="0"/>
            <c:bubble3D val="0"/>
            <c:spPr>
              <a:solidFill>
                <a:srgbClr val="7D599B"/>
              </a:solidFill>
              <a:ln>
                <a:noFill/>
              </a:ln>
              <a:effectLst/>
            </c:spPr>
            <c:extLst>
              <c:ext xmlns:c16="http://schemas.microsoft.com/office/drawing/2014/chart" uri="{C3380CC4-5D6E-409C-BE32-E72D297353CC}">
                <c16:uniqueId val="{00000007-9F08-4232-92F0-20491DBDF10D}"/>
              </c:ext>
            </c:extLst>
          </c:dPt>
          <c:dPt>
            <c:idx val="4"/>
            <c:invertIfNegative val="0"/>
            <c:bubble3D val="0"/>
            <c:spPr>
              <a:solidFill>
                <a:srgbClr val="FFC539"/>
              </a:solidFill>
              <a:ln>
                <a:noFill/>
              </a:ln>
              <a:effectLst/>
            </c:spPr>
            <c:extLst>
              <c:ext xmlns:c16="http://schemas.microsoft.com/office/drawing/2014/chart" uri="{C3380CC4-5D6E-409C-BE32-E72D297353CC}">
                <c16:uniqueId val="{00000009-9F08-4232-92F0-20491DBDF10D}"/>
              </c:ext>
            </c:extLst>
          </c:dPt>
          <c:dPt>
            <c:idx val="5"/>
            <c:invertIfNegative val="0"/>
            <c:bubble3D val="0"/>
            <c:spPr>
              <a:solidFill>
                <a:srgbClr val="39B54A"/>
              </a:solidFill>
              <a:ln>
                <a:noFill/>
              </a:ln>
              <a:effectLst/>
            </c:spPr>
            <c:extLst>
              <c:ext xmlns:c16="http://schemas.microsoft.com/office/drawing/2014/chart" uri="{C3380CC4-5D6E-409C-BE32-E72D297353CC}">
                <c16:uniqueId val="{0000000B-9F08-4232-92F0-20491DBDF10D}"/>
              </c:ext>
            </c:extLst>
          </c:dPt>
          <c:dPt>
            <c:idx val="6"/>
            <c:invertIfNegative val="0"/>
            <c:bubble3D val="0"/>
            <c:spPr>
              <a:solidFill>
                <a:srgbClr val="1B75BC"/>
              </a:solidFill>
              <a:ln>
                <a:noFill/>
              </a:ln>
              <a:effectLst/>
            </c:spPr>
            <c:extLst>
              <c:ext xmlns:c16="http://schemas.microsoft.com/office/drawing/2014/chart" uri="{C3380CC4-5D6E-409C-BE32-E72D297353CC}">
                <c16:uniqueId val="{0000000D-9F08-4232-92F0-20491DBDF10D}"/>
              </c:ext>
            </c:extLst>
          </c:dPt>
          <c:dPt>
            <c:idx val="7"/>
            <c:invertIfNegative val="0"/>
            <c:bubble3D val="0"/>
            <c:spPr>
              <a:solidFill>
                <a:schemeClr val="accent2"/>
              </a:solidFill>
              <a:ln>
                <a:noFill/>
              </a:ln>
              <a:effectLst/>
            </c:spPr>
            <c:extLst>
              <c:ext xmlns:c16="http://schemas.microsoft.com/office/drawing/2014/chart" uri="{C3380CC4-5D6E-409C-BE32-E72D297353CC}">
                <c16:uniqueId val="{0000000F-9F08-4232-92F0-20491DBDF10D}"/>
              </c:ext>
            </c:extLst>
          </c:dPt>
          <c:dPt>
            <c:idx val="8"/>
            <c:invertIfNegative val="0"/>
            <c:bubble3D val="0"/>
            <c:spPr>
              <a:solidFill>
                <a:srgbClr val="A05954"/>
              </a:solidFill>
              <a:ln>
                <a:noFill/>
              </a:ln>
              <a:effectLst/>
            </c:spPr>
            <c:extLst>
              <c:ext xmlns:c16="http://schemas.microsoft.com/office/drawing/2014/chart" uri="{C3380CC4-5D6E-409C-BE32-E72D297353CC}">
                <c16:uniqueId val="{00000011-9F08-4232-92F0-20491DBDF10D}"/>
              </c:ext>
            </c:extLst>
          </c:dPt>
          <c:dPt>
            <c:idx val="9"/>
            <c:invertIfNegative val="0"/>
            <c:bubble3D val="0"/>
            <c:spPr>
              <a:solidFill>
                <a:schemeClr val="accent2"/>
              </a:solidFill>
              <a:ln>
                <a:noFill/>
              </a:ln>
              <a:effectLst/>
            </c:spPr>
            <c:extLst>
              <c:ext xmlns:c16="http://schemas.microsoft.com/office/drawing/2014/chart" uri="{C3380CC4-5D6E-409C-BE32-E72D297353CC}">
                <c16:uniqueId val="{00000013-9F08-4232-92F0-20491DBDF10D}"/>
              </c:ext>
            </c:extLst>
          </c:dPt>
          <c:dLbls>
            <c:dLbl>
              <c:idx val="0"/>
              <c:layout>
                <c:manualLayout>
                  <c:x val="2.3420477796188364E-3"/>
                  <c:y val="-1.4720925253513635E-3"/>
                </c:manualLayout>
              </c:layout>
              <c:tx>
                <c:rich>
                  <a:bodyPr/>
                  <a:lstStyle/>
                  <a:p>
                    <a:fld id="{DDFCC271-EC45-4E66-ACC9-C3C19C390E8E}" type="VALUE">
                      <a:rPr lang="en-US">
                        <a:solidFill>
                          <a:schemeClr val="tx1">
                            <a:lumMod val="50000"/>
                            <a:lumOff val="50000"/>
                          </a:schemeClr>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9F08-4232-92F0-20491DBDF10D}"/>
                </c:ext>
              </c:extLst>
            </c:dLbl>
            <c:dLbl>
              <c:idx val="1"/>
              <c:layout>
                <c:manualLayout>
                  <c:x val="1.1711160964150008E-3"/>
                  <c:y val="7.8446074095539942E-2"/>
                </c:manualLayout>
              </c:layout>
              <c:tx>
                <c:rich>
                  <a:bodyPr/>
                  <a:lstStyle/>
                  <a:p>
                    <a:fld id="{9F15F408-569E-4E3E-8029-1CB6D0B11FB7}" type="VALUE">
                      <a:rPr lang="en-US" sz="1800"/>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9F08-4232-92F0-20491DBDF10D}"/>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Rarely</c:v>
                </c:pt>
                <c:pt idx="1">
                  <c:v>Monthly</c:v>
                </c:pt>
                <c:pt idx="2">
                  <c:v>As needed</c:v>
                </c:pt>
                <c:pt idx="3">
                  <c:v>2-3 times a year</c:v>
                </c:pt>
                <c:pt idx="4">
                  <c:v>Quarterly</c:v>
                </c:pt>
                <c:pt idx="5">
                  <c:v>Annually</c:v>
                </c:pt>
                <c:pt idx="6">
                  <c:v>Ongoing throughout the year</c:v>
                </c:pt>
              </c:strCache>
            </c:strRef>
          </c:cat>
          <c:val>
            <c:numRef>
              <c:f>Sheet1!$B$2:$B$8</c:f>
              <c:numCache>
                <c:formatCode>0%</c:formatCode>
                <c:ptCount val="7"/>
                <c:pt idx="0">
                  <c:v>0.02</c:v>
                </c:pt>
                <c:pt idx="1">
                  <c:v>7.0000000000000007E-2</c:v>
                </c:pt>
                <c:pt idx="2">
                  <c:v>0.09</c:v>
                </c:pt>
                <c:pt idx="3">
                  <c:v>0.16</c:v>
                </c:pt>
                <c:pt idx="4">
                  <c:v>0.18</c:v>
                </c:pt>
                <c:pt idx="5">
                  <c:v>0.18</c:v>
                </c:pt>
                <c:pt idx="6">
                  <c:v>0.3</c:v>
                </c:pt>
              </c:numCache>
            </c:numRef>
          </c:val>
          <c:extLst>
            <c:ext xmlns:c16="http://schemas.microsoft.com/office/drawing/2014/chart" uri="{C3380CC4-5D6E-409C-BE32-E72D297353CC}">
              <c16:uniqueId val="{00000014-9F08-4232-92F0-20491DBDF10D}"/>
            </c:ext>
          </c:extLst>
        </c:ser>
        <c:dLbls>
          <c:showLegendKey val="0"/>
          <c:showVal val="0"/>
          <c:showCatName val="0"/>
          <c:showSerName val="0"/>
          <c:showPercent val="0"/>
          <c:showBubbleSize val="0"/>
        </c:dLbls>
        <c:gapWidth val="44"/>
        <c:axId val="413625008"/>
        <c:axId val="413625792"/>
      </c:barChart>
      <c:catAx>
        <c:axId val="413625008"/>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413625792"/>
        <c:crosses val="autoZero"/>
        <c:auto val="1"/>
        <c:lblAlgn val="ctr"/>
        <c:lblOffset val="100"/>
        <c:noMultiLvlLbl val="0"/>
      </c:catAx>
      <c:valAx>
        <c:axId val="413625792"/>
        <c:scaling>
          <c:orientation val="minMax"/>
        </c:scaling>
        <c:delete val="1"/>
        <c:axPos val="r"/>
        <c:numFmt formatCode="0%" sourceLinked="1"/>
        <c:majorTickMark val="none"/>
        <c:minorTickMark val="none"/>
        <c:tickLblPos val="nextTo"/>
        <c:crossAx val="413625008"/>
        <c:crosses val="autoZero"/>
        <c:crossBetween val="between"/>
      </c:valAx>
      <c:spPr>
        <a:noFill/>
        <a:ln>
          <a:noFill/>
        </a:ln>
        <a:effectLst/>
      </c:spPr>
    </c:plotArea>
    <c:plotVisOnly val="1"/>
    <c:dispBlanksAs val="gap"/>
    <c:showDLblsOverMax val="0"/>
  </c:chart>
  <c:spPr>
    <a:noFill/>
    <a:ln>
      <a:noFill/>
    </a:ln>
    <a:effectLst/>
  </c:spPr>
  <c:txPr>
    <a:bodyPr anchor="t" anchorCtr="0"/>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2267080599900341E-2"/>
          <c:y val="2.0551204618685877E-2"/>
          <c:w val="0.97546583951831556"/>
          <c:h val="0.6276288333212503"/>
        </c:manualLayout>
      </c:layout>
      <c:barChart>
        <c:barDir val="col"/>
        <c:grouping val="clustered"/>
        <c:varyColors val="0"/>
        <c:ser>
          <c:idx val="0"/>
          <c:order val="0"/>
          <c:tx>
            <c:strRef>
              <c:f>Sheet1!$B$1</c:f>
              <c:strCache>
                <c:ptCount val="1"/>
                <c:pt idx="0">
                  <c:v>Series 1</c:v>
                </c:pt>
              </c:strCache>
            </c:strRef>
          </c:tx>
          <c:spPr>
            <a:solidFill>
              <a:schemeClr val="accent4"/>
            </a:solidFill>
            <a:ln>
              <a:noFill/>
            </a:ln>
            <a:effectLst/>
          </c:spPr>
          <c:invertIfNegative val="0"/>
          <c:dPt>
            <c:idx val="0"/>
            <c:invertIfNegative val="0"/>
            <c:bubble3D val="0"/>
            <c:extLst>
              <c:ext xmlns:c16="http://schemas.microsoft.com/office/drawing/2014/chart" uri="{C3380CC4-5D6E-409C-BE32-E72D297353CC}">
                <c16:uniqueId val="{00000001-AB2F-5C4C-913E-D5AD3BF32858}"/>
              </c:ext>
            </c:extLst>
          </c:dPt>
          <c:dPt>
            <c:idx val="1"/>
            <c:invertIfNegative val="0"/>
            <c:bubble3D val="0"/>
            <c:spPr>
              <a:solidFill>
                <a:srgbClr val="F79014"/>
              </a:solidFill>
              <a:ln>
                <a:noFill/>
              </a:ln>
              <a:effectLst/>
            </c:spPr>
            <c:extLst>
              <c:ext xmlns:c16="http://schemas.microsoft.com/office/drawing/2014/chart" uri="{C3380CC4-5D6E-409C-BE32-E72D297353CC}">
                <c16:uniqueId val="{00000003-AB2F-5C4C-913E-D5AD3BF32858}"/>
              </c:ext>
            </c:extLst>
          </c:dPt>
          <c:dPt>
            <c:idx val="2"/>
            <c:invertIfNegative val="0"/>
            <c:bubble3D val="0"/>
            <c:spPr>
              <a:solidFill>
                <a:srgbClr val="884D48"/>
              </a:solidFill>
              <a:ln>
                <a:noFill/>
              </a:ln>
              <a:effectLst/>
            </c:spPr>
            <c:extLst>
              <c:ext xmlns:c16="http://schemas.microsoft.com/office/drawing/2014/chart" uri="{C3380CC4-5D6E-409C-BE32-E72D297353CC}">
                <c16:uniqueId val="{00000005-AB2F-5C4C-913E-D5AD3BF32858}"/>
              </c:ext>
            </c:extLst>
          </c:dPt>
          <c:dPt>
            <c:idx val="3"/>
            <c:invertIfNegative val="0"/>
            <c:bubble3D val="0"/>
            <c:spPr>
              <a:solidFill>
                <a:srgbClr val="39B54A"/>
              </a:solidFill>
              <a:ln>
                <a:noFill/>
              </a:ln>
              <a:effectLst/>
            </c:spPr>
            <c:extLst>
              <c:ext xmlns:c16="http://schemas.microsoft.com/office/drawing/2014/chart" uri="{C3380CC4-5D6E-409C-BE32-E72D297353CC}">
                <c16:uniqueId val="{00000007-AB2F-5C4C-913E-D5AD3BF32858}"/>
              </c:ext>
            </c:extLst>
          </c:dPt>
          <c:dPt>
            <c:idx val="4"/>
            <c:invertIfNegative val="0"/>
            <c:bubble3D val="0"/>
            <c:spPr>
              <a:solidFill>
                <a:srgbClr val="7D599B"/>
              </a:solidFill>
              <a:ln>
                <a:noFill/>
              </a:ln>
              <a:effectLst/>
            </c:spPr>
            <c:extLst>
              <c:ext xmlns:c16="http://schemas.microsoft.com/office/drawing/2014/chart" uri="{C3380CC4-5D6E-409C-BE32-E72D297353CC}">
                <c16:uniqueId val="{00000009-AB2F-5C4C-913E-D5AD3BF32858}"/>
              </c:ext>
            </c:extLst>
          </c:dPt>
          <c:dPt>
            <c:idx val="5"/>
            <c:invertIfNegative val="0"/>
            <c:bubble3D val="0"/>
            <c:spPr>
              <a:solidFill>
                <a:schemeClr val="accent3"/>
              </a:solidFill>
              <a:ln>
                <a:noFill/>
              </a:ln>
              <a:effectLst/>
            </c:spPr>
            <c:extLst>
              <c:ext xmlns:c16="http://schemas.microsoft.com/office/drawing/2014/chart" uri="{C3380CC4-5D6E-409C-BE32-E72D297353CC}">
                <c16:uniqueId val="{0000000B-AB2F-5C4C-913E-D5AD3BF32858}"/>
              </c:ext>
            </c:extLst>
          </c:dPt>
          <c:dLbls>
            <c:dLbl>
              <c:idx val="4"/>
              <c:tx>
                <c:rich>
                  <a:bodyPr/>
                  <a:lstStyle/>
                  <a:p>
                    <a:fld id="{7C096393-A5DE-4772-A6E4-8891DDE1AA28}" type="VALUE">
                      <a:rPr lang="en-US">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AB2F-5C4C-913E-D5AD3BF32858}"/>
                </c:ext>
              </c:extLst>
            </c:dLbl>
            <c:dLbl>
              <c:idx val="5"/>
              <c:layout>
                <c:manualLayout>
                  <c:x val="0"/>
                  <c:y val="3.6109366404391699E-3"/>
                </c:manualLayout>
              </c:layout>
              <c:tx>
                <c:rich>
                  <a:bodyPr rot="0" spcFirstLastPara="1" vertOverflow="ellipsis" vert="horz" wrap="square" lIns="38100" tIns="19050" rIns="38100" bIns="19050" anchor="ctr" anchorCtr="1">
                    <a:noAutofit/>
                  </a:bodyPr>
                  <a:lstStyle/>
                  <a:p>
                    <a:pPr>
                      <a:defRPr sz="1800" b="1" i="0" u="none" strike="noStrike" kern="1200" baseline="0">
                        <a:solidFill>
                          <a:schemeClr val="tx1"/>
                        </a:solidFill>
                        <a:latin typeface="Arial" panose="020B0604020202020204" pitchFamily="34" charset="0"/>
                        <a:ea typeface="+mn-ea"/>
                        <a:cs typeface="Arial" panose="020B0604020202020204" pitchFamily="34" charset="0"/>
                      </a:defRPr>
                    </a:pPr>
                    <a:fld id="{43071A96-C84A-4762-8C87-B4ECECEC0B62}" type="VALUE">
                      <a:rPr lang="en-US" sz="1800">
                        <a:solidFill>
                          <a:schemeClr val="tx1"/>
                        </a:solidFill>
                      </a:rPr>
                      <a:pPr>
                        <a:defRPr sz="1800" b="1" i="0" u="none" strike="noStrike" kern="1200" baseline="0">
                          <a:solidFill>
                            <a:schemeClr val="tx1"/>
                          </a:solidFill>
                          <a:latin typeface="Arial" panose="020B0604020202020204" pitchFamily="34" charset="0"/>
                          <a:ea typeface="+mn-ea"/>
                          <a:cs typeface="Arial" panose="020B0604020202020204" pitchFamily="34" charset="0"/>
                        </a:defRPr>
                      </a:pPr>
                      <a:t>[VALUE]</a:t>
                    </a:fld>
                    <a:endParaRPr lang="en-US"/>
                  </a:p>
                </c:rich>
              </c:tx>
              <c:spPr>
                <a:noFill/>
                <a:ln>
                  <a:noFill/>
                </a:ln>
                <a:effectLst/>
              </c:spPr>
              <c:dLblPos val="out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dlblFieldTable/>
                  <c15:showDataLabelsRange val="0"/>
                </c:ext>
                <c:ext xmlns:c16="http://schemas.microsoft.com/office/drawing/2014/chart" uri="{C3380CC4-5D6E-409C-BE32-E72D297353CC}">
                  <c16:uniqueId val="{0000000B-AB2F-5C4C-913E-D5AD3BF32858}"/>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Time</c:v>
                </c:pt>
                <c:pt idx="1">
                  <c:v>Commitment to education</c:v>
                </c:pt>
                <c:pt idx="2">
                  <c:v>Relevant &amp; engaging content</c:v>
                </c:pt>
                <c:pt idx="3">
                  <c:v>Varied interests &amp; aptitudes</c:v>
                </c:pt>
                <c:pt idx="4">
                  <c:v>Finding talented educators</c:v>
                </c:pt>
              </c:strCache>
            </c:strRef>
          </c:cat>
          <c:val>
            <c:numRef>
              <c:f>Sheet1!$B$2:$B$6</c:f>
              <c:numCache>
                <c:formatCode>0%</c:formatCode>
                <c:ptCount val="5"/>
                <c:pt idx="0">
                  <c:v>0.78</c:v>
                </c:pt>
                <c:pt idx="1">
                  <c:v>0.4</c:v>
                </c:pt>
                <c:pt idx="2">
                  <c:v>0.39</c:v>
                </c:pt>
                <c:pt idx="3">
                  <c:v>0.23</c:v>
                </c:pt>
                <c:pt idx="4">
                  <c:v>0.14000000000000001</c:v>
                </c:pt>
              </c:numCache>
            </c:numRef>
          </c:val>
          <c:extLst>
            <c:ext xmlns:c16="http://schemas.microsoft.com/office/drawing/2014/chart" uri="{C3380CC4-5D6E-409C-BE32-E72D297353CC}">
              <c16:uniqueId val="{0000000A-AB2F-5C4C-913E-D5AD3BF32858}"/>
            </c:ext>
          </c:extLst>
        </c:ser>
        <c:dLbls>
          <c:showLegendKey val="0"/>
          <c:showVal val="0"/>
          <c:showCatName val="0"/>
          <c:showSerName val="0"/>
          <c:showPercent val="0"/>
          <c:showBubbleSize val="0"/>
        </c:dLbls>
        <c:gapWidth val="26"/>
        <c:axId val="1439775679"/>
        <c:axId val="1439777375"/>
      </c:barChart>
      <c:catAx>
        <c:axId val="1439775679"/>
        <c:scaling>
          <c:orientation val="minMax"/>
        </c:scaling>
        <c:delete val="0"/>
        <c:axPos val="b"/>
        <c:numFmt formatCode="General" sourceLinked="1"/>
        <c:majorTickMark val="in"/>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439777375"/>
        <c:crosses val="autoZero"/>
        <c:auto val="0"/>
        <c:lblAlgn val="ctr"/>
        <c:lblOffset val="100"/>
        <c:noMultiLvlLbl val="0"/>
      </c:catAx>
      <c:valAx>
        <c:axId val="1439777375"/>
        <c:scaling>
          <c:orientation val="minMax"/>
        </c:scaling>
        <c:delete val="1"/>
        <c:axPos val="l"/>
        <c:numFmt formatCode="0%" sourceLinked="1"/>
        <c:majorTickMark val="none"/>
        <c:minorTickMark val="none"/>
        <c:tickLblPos val="nextTo"/>
        <c:crossAx val="143977567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withinLinear" id="17">
  <a:schemeClr val="accent4"/>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A0797F-6DEC-4A1D-B5A1-8D5D57831CC0}" type="doc">
      <dgm:prSet loTypeId="urn:microsoft.com/office/officeart/2005/8/layout/list1" loCatId="list" qsTypeId="urn:microsoft.com/office/officeart/2005/8/quickstyle/simple1" qsCatId="simple" csTypeId="urn:microsoft.com/office/officeart/2005/8/colors/colorful3" csCatId="colorful" phldr="1"/>
      <dgm:spPr/>
      <dgm:t>
        <a:bodyPr/>
        <a:lstStyle/>
        <a:p>
          <a:endParaRPr lang="en-US"/>
        </a:p>
      </dgm:t>
    </dgm:pt>
    <dgm:pt modelId="{F2165B87-980D-4D57-9E72-374A7243A4DD}">
      <dgm:prSet phldrT="[Text]"/>
      <dgm:spPr/>
      <dgm:t>
        <a:bodyPr/>
        <a:lstStyle/>
        <a:p>
          <a:r>
            <a:rPr lang="en-US"/>
            <a:t>1. Why is Family Learning Important? </a:t>
          </a:r>
        </a:p>
      </dgm:t>
    </dgm:pt>
    <dgm:pt modelId="{0D914A13-CEC1-46A3-906D-243EEF3C2038}" type="parTrans" cxnId="{650945B8-9134-4795-83F4-98A70D55A9DE}">
      <dgm:prSet/>
      <dgm:spPr/>
      <dgm:t>
        <a:bodyPr/>
        <a:lstStyle/>
        <a:p>
          <a:endParaRPr lang="en-US"/>
        </a:p>
      </dgm:t>
    </dgm:pt>
    <dgm:pt modelId="{5BFEE901-AE96-4866-B5A8-152416C16509}" type="sibTrans" cxnId="{650945B8-9134-4795-83F4-98A70D55A9DE}">
      <dgm:prSet/>
      <dgm:spPr/>
      <dgm:t>
        <a:bodyPr/>
        <a:lstStyle/>
        <a:p>
          <a:endParaRPr lang="en-US"/>
        </a:p>
      </dgm:t>
    </dgm:pt>
    <dgm:pt modelId="{F55C0493-04ED-4E51-8722-E38DF6C56AAA}">
      <dgm:prSet phldrT="[Text]"/>
      <dgm:spPr/>
      <dgm:t>
        <a:bodyPr/>
        <a:lstStyle/>
        <a:p>
          <a:r>
            <a:rPr lang="en-US"/>
            <a:t>2. What Does Family Learning Entail? </a:t>
          </a:r>
        </a:p>
      </dgm:t>
    </dgm:pt>
    <dgm:pt modelId="{388B4B86-B81B-4EC3-9BB6-8288184B9EA4}" type="parTrans" cxnId="{E5077668-5FF3-4638-B099-C512263B27D5}">
      <dgm:prSet/>
      <dgm:spPr/>
      <dgm:t>
        <a:bodyPr/>
        <a:lstStyle/>
        <a:p>
          <a:endParaRPr lang="en-US"/>
        </a:p>
      </dgm:t>
    </dgm:pt>
    <dgm:pt modelId="{7C6D9679-344F-4E73-AF09-00DE00323D73}" type="sibTrans" cxnId="{E5077668-5FF3-4638-B099-C512263B27D5}">
      <dgm:prSet/>
      <dgm:spPr/>
      <dgm:t>
        <a:bodyPr/>
        <a:lstStyle/>
        <a:p>
          <a:endParaRPr lang="en-US"/>
        </a:p>
      </dgm:t>
    </dgm:pt>
    <dgm:pt modelId="{6EBEF3E0-A08F-4864-81CE-F3F7A9B8B6F8}">
      <dgm:prSet phldrT="[Text]"/>
      <dgm:spPr/>
      <dgm:t>
        <a:bodyPr/>
        <a:lstStyle/>
        <a:p>
          <a:r>
            <a:rPr lang="en-US"/>
            <a:t>3. How Do We Develop a Family Learning Program?</a:t>
          </a:r>
        </a:p>
      </dgm:t>
    </dgm:pt>
    <dgm:pt modelId="{8AE92F7C-6652-4E91-AD13-E38A33471D17}" type="parTrans" cxnId="{FE75AFBB-FE2B-492C-AEE7-631C3C38D368}">
      <dgm:prSet/>
      <dgm:spPr/>
      <dgm:t>
        <a:bodyPr/>
        <a:lstStyle/>
        <a:p>
          <a:endParaRPr lang="en-US"/>
        </a:p>
      </dgm:t>
    </dgm:pt>
    <dgm:pt modelId="{045607DB-90A8-4D61-B3F2-1712CEE68F4A}" type="sibTrans" cxnId="{FE75AFBB-FE2B-492C-AEE7-631C3C38D368}">
      <dgm:prSet/>
      <dgm:spPr/>
      <dgm:t>
        <a:bodyPr/>
        <a:lstStyle/>
        <a:p>
          <a:endParaRPr lang="en-US"/>
        </a:p>
      </dgm:t>
    </dgm:pt>
    <dgm:pt modelId="{CA799240-423C-4C6A-8980-AEAC700331AF}">
      <dgm:prSet phldrT="[Text]"/>
      <dgm:spPr/>
      <dgm:t>
        <a:bodyPr/>
        <a:lstStyle/>
        <a:p>
          <a:r>
            <a:rPr lang="en-US"/>
            <a:t>4. How Do We Begin? </a:t>
          </a:r>
        </a:p>
      </dgm:t>
    </dgm:pt>
    <dgm:pt modelId="{CE465878-1B37-4710-B035-8FFEFD5B7324}" type="parTrans" cxnId="{62C6E5EA-3448-4095-B0C5-E9328FB6B577}">
      <dgm:prSet/>
      <dgm:spPr/>
      <dgm:t>
        <a:bodyPr/>
        <a:lstStyle/>
        <a:p>
          <a:endParaRPr lang="en-US"/>
        </a:p>
      </dgm:t>
    </dgm:pt>
    <dgm:pt modelId="{BF48CD11-2445-4CDC-9B08-BE74AE6B7666}" type="sibTrans" cxnId="{62C6E5EA-3448-4095-B0C5-E9328FB6B577}">
      <dgm:prSet/>
      <dgm:spPr/>
      <dgm:t>
        <a:bodyPr/>
        <a:lstStyle/>
        <a:p>
          <a:endParaRPr lang="en-US"/>
        </a:p>
      </dgm:t>
    </dgm:pt>
    <dgm:pt modelId="{20BCA566-C34E-48D6-8427-1917EA4CB9FE}" type="pres">
      <dgm:prSet presAssocID="{3BA0797F-6DEC-4A1D-B5A1-8D5D57831CC0}" presName="linear" presStyleCnt="0">
        <dgm:presLayoutVars>
          <dgm:dir/>
          <dgm:animLvl val="lvl"/>
          <dgm:resizeHandles val="exact"/>
        </dgm:presLayoutVars>
      </dgm:prSet>
      <dgm:spPr/>
    </dgm:pt>
    <dgm:pt modelId="{FFC884EA-75FB-44A1-BCE9-A105805D13BD}" type="pres">
      <dgm:prSet presAssocID="{F2165B87-980D-4D57-9E72-374A7243A4DD}" presName="parentLin" presStyleCnt="0"/>
      <dgm:spPr/>
    </dgm:pt>
    <dgm:pt modelId="{57DDCACD-096D-4BFA-923E-78499E401FDE}" type="pres">
      <dgm:prSet presAssocID="{F2165B87-980D-4D57-9E72-374A7243A4DD}" presName="parentLeftMargin" presStyleLbl="node1" presStyleIdx="0" presStyleCnt="4"/>
      <dgm:spPr/>
    </dgm:pt>
    <dgm:pt modelId="{98848656-8AB3-44D2-A2F9-7304FE017FE9}" type="pres">
      <dgm:prSet presAssocID="{F2165B87-980D-4D57-9E72-374A7243A4DD}" presName="parentText" presStyleLbl="node1" presStyleIdx="0" presStyleCnt="4">
        <dgm:presLayoutVars>
          <dgm:chMax val="0"/>
          <dgm:bulletEnabled val="1"/>
        </dgm:presLayoutVars>
      </dgm:prSet>
      <dgm:spPr/>
    </dgm:pt>
    <dgm:pt modelId="{FF276618-9CA3-4F68-947B-D3F5E6BD361C}" type="pres">
      <dgm:prSet presAssocID="{F2165B87-980D-4D57-9E72-374A7243A4DD}" presName="negativeSpace" presStyleCnt="0"/>
      <dgm:spPr/>
    </dgm:pt>
    <dgm:pt modelId="{1DF7B2D1-97B4-48CB-9511-1E9E6A7847DF}" type="pres">
      <dgm:prSet presAssocID="{F2165B87-980D-4D57-9E72-374A7243A4DD}" presName="childText" presStyleLbl="conFgAcc1" presStyleIdx="0" presStyleCnt="4">
        <dgm:presLayoutVars>
          <dgm:bulletEnabled val="1"/>
        </dgm:presLayoutVars>
      </dgm:prSet>
      <dgm:spPr/>
    </dgm:pt>
    <dgm:pt modelId="{A2912907-493F-4393-AD17-33084971F916}" type="pres">
      <dgm:prSet presAssocID="{5BFEE901-AE96-4866-B5A8-152416C16509}" presName="spaceBetweenRectangles" presStyleCnt="0"/>
      <dgm:spPr/>
    </dgm:pt>
    <dgm:pt modelId="{0A5D325D-E126-49BA-A93D-732CD21618D4}" type="pres">
      <dgm:prSet presAssocID="{F55C0493-04ED-4E51-8722-E38DF6C56AAA}" presName="parentLin" presStyleCnt="0"/>
      <dgm:spPr/>
    </dgm:pt>
    <dgm:pt modelId="{CA74C984-6B71-4FA9-A6A0-031BD5D60E14}" type="pres">
      <dgm:prSet presAssocID="{F55C0493-04ED-4E51-8722-E38DF6C56AAA}" presName="parentLeftMargin" presStyleLbl="node1" presStyleIdx="0" presStyleCnt="4"/>
      <dgm:spPr/>
    </dgm:pt>
    <dgm:pt modelId="{762CA67E-2B9E-4F9A-BDFE-0BD7D1A42A40}" type="pres">
      <dgm:prSet presAssocID="{F55C0493-04ED-4E51-8722-E38DF6C56AAA}" presName="parentText" presStyleLbl="node1" presStyleIdx="1" presStyleCnt="4">
        <dgm:presLayoutVars>
          <dgm:chMax val="0"/>
          <dgm:bulletEnabled val="1"/>
        </dgm:presLayoutVars>
      </dgm:prSet>
      <dgm:spPr/>
    </dgm:pt>
    <dgm:pt modelId="{EFBF5948-13DD-4428-B819-D1A8F258EBC6}" type="pres">
      <dgm:prSet presAssocID="{F55C0493-04ED-4E51-8722-E38DF6C56AAA}" presName="negativeSpace" presStyleCnt="0"/>
      <dgm:spPr/>
    </dgm:pt>
    <dgm:pt modelId="{DF51380A-0668-45E2-B0AA-352443886899}" type="pres">
      <dgm:prSet presAssocID="{F55C0493-04ED-4E51-8722-E38DF6C56AAA}" presName="childText" presStyleLbl="conFgAcc1" presStyleIdx="1" presStyleCnt="4">
        <dgm:presLayoutVars>
          <dgm:bulletEnabled val="1"/>
        </dgm:presLayoutVars>
      </dgm:prSet>
      <dgm:spPr/>
    </dgm:pt>
    <dgm:pt modelId="{78E27277-38D2-4329-864E-A25ED9720971}" type="pres">
      <dgm:prSet presAssocID="{7C6D9679-344F-4E73-AF09-00DE00323D73}" presName="spaceBetweenRectangles" presStyleCnt="0"/>
      <dgm:spPr/>
    </dgm:pt>
    <dgm:pt modelId="{01C4FD58-B099-416B-931C-04D22DC6C544}" type="pres">
      <dgm:prSet presAssocID="{6EBEF3E0-A08F-4864-81CE-F3F7A9B8B6F8}" presName="parentLin" presStyleCnt="0"/>
      <dgm:spPr/>
    </dgm:pt>
    <dgm:pt modelId="{B5684259-99F1-4847-BC20-2781AC012422}" type="pres">
      <dgm:prSet presAssocID="{6EBEF3E0-A08F-4864-81CE-F3F7A9B8B6F8}" presName="parentLeftMargin" presStyleLbl="node1" presStyleIdx="1" presStyleCnt="4"/>
      <dgm:spPr/>
    </dgm:pt>
    <dgm:pt modelId="{BBD4812B-C4FB-46FC-BD82-2973A1C948BF}" type="pres">
      <dgm:prSet presAssocID="{6EBEF3E0-A08F-4864-81CE-F3F7A9B8B6F8}" presName="parentText" presStyleLbl="node1" presStyleIdx="2" presStyleCnt="4">
        <dgm:presLayoutVars>
          <dgm:chMax val="0"/>
          <dgm:bulletEnabled val="1"/>
        </dgm:presLayoutVars>
      </dgm:prSet>
      <dgm:spPr/>
    </dgm:pt>
    <dgm:pt modelId="{0804A635-EC0E-430D-A9C6-915319701FCD}" type="pres">
      <dgm:prSet presAssocID="{6EBEF3E0-A08F-4864-81CE-F3F7A9B8B6F8}" presName="negativeSpace" presStyleCnt="0"/>
      <dgm:spPr/>
    </dgm:pt>
    <dgm:pt modelId="{19C0C462-B4F4-4205-B6A6-153B5DD2951E}" type="pres">
      <dgm:prSet presAssocID="{6EBEF3E0-A08F-4864-81CE-F3F7A9B8B6F8}" presName="childText" presStyleLbl="conFgAcc1" presStyleIdx="2" presStyleCnt="4">
        <dgm:presLayoutVars>
          <dgm:bulletEnabled val="1"/>
        </dgm:presLayoutVars>
      </dgm:prSet>
      <dgm:spPr/>
    </dgm:pt>
    <dgm:pt modelId="{B0E7C574-4E81-4953-9AA7-6E1FC2614008}" type="pres">
      <dgm:prSet presAssocID="{045607DB-90A8-4D61-B3F2-1712CEE68F4A}" presName="spaceBetweenRectangles" presStyleCnt="0"/>
      <dgm:spPr/>
    </dgm:pt>
    <dgm:pt modelId="{63398678-DCD8-444E-A7C4-219AADB8462A}" type="pres">
      <dgm:prSet presAssocID="{CA799240-423C-4C6A-8980-AEAC700331AF}" presName="parentLin" presStyleCnt="0"/>
      <dgm:spPr/>
    </dgm:pt>
    <dgm:pt modelId="{864298CC-4E48-4EC8-9DE7-D11526C92C13}" type="pres">
      <dgm:prSet presAssocID="{CA799240-423C-4C6A-8980-AEAC700331AF}" presName="parentLeftMargin" presStyleLbl="node1" presStyleIdx="2" presStyleCnt="4"/>
      <dgm:spPr/>
    </dgm:pt>
    <dgm:pt modelId="{F95B4E94-7036-443B-98D6-4ED3666F55F0}" type="pres">
      <dgm:prSet presAssocID="{CA799240-423C-4C6A-8980-AEAC700331AF}" presName="parentText" presStyleLbl="node1" presStyleIdx="3" presStyleCnt="4">
        <dgm:presLayoutVars>
          <dgm:chMax val="0"/>
          <dgm:bulletEnabled val="1"/>
        </dgm:presLayoutVars>
      </dgm:prSet>
      <dgm:spPr/>
    </dgm:pt>
    <dgm:pt modelId="{BD33486A-3339-416F-9450-C8AD4CED82D5}" type="pres">
      <dgm:prSet presAssocID="{CA799240-423C-4C6A-8980-AEAC700331AF}" presName="negativeSpace" presStyleCnt="0"/>
      <dgm:spPr/>
    </dgm:pt>
    <dgm:pt modelId="{A83CBE40-9E50-4663-BD75-5522220E55C5}" type="pres">
      <dgm:prSet presAssocID="{CA799240-423C-4C6A-8980-AEAC700331AF}" presName="childText" presStyleLbl="conFgAcc1" presStyleIdx="3" presStyleCnt="4">
        <dgm:presLayoutVars>
          <dgm:bulletEnabled val="1"/>
        </dgm:presLayoutVars>
      </dgm:prSet>
      <dgm:spPr/>
    </dgm:pt>
  </dgm:ptLst>
  <dgm:cxnLst>
    <dgm:cxn modelId="{761EE311-1F0B-47F2-8818-6DFB9E8767F0}" type="presOf" srcId="{F55C0493-04ED-4E51-8722-E38DF6C56AAA}" destId="{CA74C984-6B71-4FA9-A6A0-031BD5D60E14}" srcOrd="0" destOrd="0" presId="urn:microsoft.com/office/officeart/2005/8/layout/list1"/>
    <dgm:cxn modelId="{7DEBB527-1EBE-408E-AFB3-A987C2037F11}" type="presOf" srcId="{CA799240-423C-4C6A-8980-AEAC700331AF}" destId="{F95B4E94-7036-443B-98D6-4ED3666F55F0}" srcOrd="1" destOrd="0" presId="urn:microsoft.com/office/officeart/2005/8/layout/list1"/>
    <dgm:cxn modelId="{177C2F60-521C-4D9C-9EAF-4C459F90C994}" type="presOf" srcId="{CA799240-423C-4C6A-8980-AEAC700331AF}" destId="{864298CC-4E48-4EC8-9DE7-D11526C92C13}" srcOrd="0" destOrd="0" presId="urn:microsoft.com/office/officeart/2005/8/layout/list1"/>
    <dgm:cxn modelId="{E5077668-5FF3-4638-B099-C512263B27D5}" srcId="{3BA0797F-6DEC-4A1D-B5A1-8D5D57831CC0}" destId="{F55C0493-04ED-4E51-8722-E38DF6C56AAA}" srcOrd="1" destOrd="0" parTransId="{388B4B86-B81B-4EC3-9BB6-8288184B9EA4}" sibTransId="{7C6D9679-344F-4E73-AF09-00DE00323D73}"/>
    <dgm:cxn modelId="{57E19A86-86D8-49DA-8893-D090E54402E2}" type="presOf" srcId="{6EBEF3E0-A08F-4864-81CE-F3F7A9B8B6F8}" destId="{B5684259-99F1-4847-BC20-2781AC012422}" srcOrd="0" destOrd="0" presId="urn:microsoft.com/office/officeart/2005/8/layout/list1"/>
    <dgm:cxn modelId="{421D9087-7C03-4E79-B3FB-5F1C069B1BD6}" type="presOf" srcId="{F2165B87-980D-4D57-9E72-374A7243A4DD}" destId="{57DDCACD-096D-4BFA-923E-78499E401FDE}" srcOrd="0" destOrd="0" presId="urn:microsoft.com/office/officeart/2005/8/layout/list1"/>
    <dgm:cxn modelId="{9D979C8F-AAEF-4172-A241-8D8A51209E1F}" type="presOf" srcId="{F2165B87-980D-4D57-9E72-374A7243A4DD}" destId="{98848656-8AB3-44D2-A2F9-7304FE017FE9}" srcOrd="1" destOrd="0" presId="urn:microsoft.com/office/officeart/2005/8/layout/list1"/>
    <dgm:cxn modelId="{650945B8-9134-4795-83F4-98A70D55A9DE}" srcId="{3BA0797F-6DEC-4A1D-B5A1-8D5D57831CC0}" destId="{F2165B87-980D-4D57-9E72-374A7243A4DD}" srcOrd="0" destOrd="0" parTransId="{0D914A13-CEC1-46A3-906D-243EEF3C2038}" sibTransId="{5BFEE901-AE96-4866-B5A8-152416C16509}"/>
    <dgm:cxn modelId="{FE75AFBB-FE2B-492C-AEE7-631C3C38D368}" srcId="{3BA0797F-6DEC-4A1D-B5A1-8D5D57831CC0}" destId="{6EBEF3E0-A08F-4864-81CE-F3F7A9B8B6F8}" srcOrd="2" destOrd="0" parTransId="{8AE92F7C-6652-4E91-AD13-E38A33471D17}" sibTransId="{045607DB-90A8-4D61-B3F2-1712CEE68F4A}"/>
    <dgm:cxn modelId="{C9B4BDBE-CAC7-415C-AFF2-4FD4877549C9}" type="presOf" srcId="{6EBEF3E0-A08F-4864-81CE-F3F7A9B8B6F8}" destId="{BBD4812B-C4FB-46FC-BD82-2973A1C948BF}" srcOrd="1" destOrd="0" presId="urn:microsoft.com/office/officeart/2005/8/layout/list1"/>
    <dgm:cxn modelId="{72EA36D1-5B6B-4CA8-B9E6-2296DBD762C1}" type="presOf" srcId="{3BA0797F-6DEC-4A1D-B5A1-8D5D57831CC0}" destId="{20BCA566-C34E-48D6-8427-1917EA4CB9FE}" srcOrd="0" destOrd="0" presId="urn:microsoft.com/office/officeart/2005/8/layout/list1"/>
    <dgm:cxn modelId="{C3D289EA-4B3B-4A37-9420-DD5E24FBDEE2}" type="presOf" srcId="{F55C0493-04ED-4E51-8722-E38DF6C56AAA}" destId="{762CA67E-2B9E-4F9A-BDFE-0BD7D1A42A40}" srcOrd="1" destOrd="0" presId="urn:microsoft.com/office/officeart/2005/8/layout/list1"/>
    <dgm:cxn modelId="{62C6E5EA-3448-4095-B0C5-E9328FB6B577}" srcId="{3BA0797F-6DEC-4A1D-B5A1-8D5D57831CC0}" destId="{CA799240-423C-4C6A-8980-AEAC700331AF}" srcOrd="3" destOrd="0" parTransId="{CE465878-1B37-4710-B035-8FFEFD5B7324}" sibTransId="{BF48CD11-2445-4CDC-9B08-BE74AE6B7666}"/>
    <dgm:cxn modelId="{58B718DF-7A9A-42D7-8A56-112412B6F4E6}" type="presParOf" srcId="{20BCA566-C34E-48D6-8427-1917EA4CB9FE}" destId="{FFC884EA-75FB-44A1-BCE9-A105805D13BD}" srcOrd="0" destOrd="0" presId="urn:microsoft.com/office/officeart/2005/8/layout/list1"/>
    <dgm:cxn modelId="{1D855803-FE5C-4A49-B89B-B1B25202C4EC}" type="presParOf" srcId="{FFC884EA-75FB-44A1-BCE9-A105805D13BD}" destId="{57DDCACD-096D-4BFA-923E-78499E401FDE}" srcOrd="0" destOrd="0" presId="urn:microsoft.com/office/officeart/2005/8/layout/list1"/>
    <dgm:cxn modelId="{9BDFA28A-ABB3-4079-B55F-7CD91A1BE10E}" type="presParOf" srcId="{FFC884EA-75FB-44A1-BCE9-A105805D13BD}" destId="{98848656-8AB3-44D2-A2F9-7304FE017FE9}" srcOrd="1" destOrd="0" presId="urn:microsoft.com/office/officeart/2005/8/layout/list1"/>
    <dgm:cxn modelId="{1590EEF1-B142-4633-909C-22C4A4CFBB2D}" type="presParOf" srcId="{20BCA566-C34E-48D6-8427-1917EA4CB9FE}" destId="{FF276618-9CA3-4F68-947B-D3F5E6BD361C}" srcOrd="1" destOrd="0" presId="urn:microsoft.com/office/officeart/2005/8/layout/list1"/>
    <dgm:cxn modelId="{133F1303-3B1F-466F-88CF-FDEDF48482CE}" type="presParOf" srcId="{20BCA566-C34E-48D6-8427-1917EA4CB9FE}" destId="{1DF7B2D1-97B4-48CB-9511-1E9E6A7847DF}" srcOrd="2" destOrd="0" presId="urn:microsoft.com/office/officeart/2005/8/layout/list1"/>
    <dgm:cxn modelId="{1FB8C89C-02F2-4364-8CA9-57478C7B46A5}" type="presParOf" srcId="{20BCA566-C34E-48D6-8427-1917EA4CB9FE}" destId="{A2912907-493F-4393-AD17-33084971F916}" srcOrd="3" destOrd="0" presId="urn:microsoft.com/office/officeart/2005/8/layout/list1"/>
    <dgm:cxn modelId="{DA756A68-8A90-4B6D-ABFC-0A42FA2968B9}" type="presParOf" srcId="{20BCA566-C34E-48D6-8427-1917EA4CB9FE}" destId="{0A5D325D-E126-49BA-A93D-732CD21618D4}" srcOrd="4" destOrd="0" presId="urn:microsoft.com/office/officeart/2005/8/layout/list1"/>
    <dgm:cxn modelId="{53A64313-E9EB-439A-A7D6-1D4ABA5FDF66}" type="presParOf" srcId="{0A5D325D-E126-49BA-A93D-732CD21618D4}" destId="{CA74C984-6B71-4FA9-A6A0-031BD5D60E14}" srcOrd="0" destOrd="0" presId="urn:microsoft.com/office/officeart/2005/8/layout/list1"/>
    <dgm:cxn modelId="{698A5787-E808-4DC7-88C4-5A48E19A7379}" type="presParOf" srcId="{0A5D325D-E126-49BA-A93D-732CD21618D4}" destId="{762CA67E-2B9E-4F9A-BDFE-0BD7D1A42A40}" srcOrd="1" destOrd="0" presId="urn:microsoft.com/office/officeart/2005/8/layout/list1"/>
    <dgm:cxn modelId="{AD30FF5E-2640-4E4E-B2AB-00DBEA82A1A2}" type="presParOf" srcId="{20BCA566-C34E-48D6-8427-1917EA4CB9FE}" destId="{EFBF5948-13DD-4428-B819-D1A8F258EBC6}" srcOrd="5" destOrd="0" presId="urn:microsoft.com/office/officeart/2005/8/layout/list1"/>
    <dgm:cxn modelId="{DB0CE735-231B-4428-8E81-74EA15448C04}" type="presParOf" srcId="{20BCA566-C34E-48D6-8427-1917EA4CB9FE}" destId="{DF51380A-0668-45E2-B0AA-352443886899}" srcOrd="6" destOrd="0" presId="urn:microsoft.com/office/officeart/2005/8/layout/list1"/>
    <dgm:cxn modelId="{C9DFCAAB-F242-4C09-8887-60CE82584440}" type="presParOf" srcId="{20BCA566-C34E-48D6-8427-1917EA4CB9FE}" destId="{78E27277-38D2-4329-864E-A25ED9720971}" srcOrd="7" destOrd="0" presId="urn:microsoft.com/office/officeart/2005/8/layout/list1"/>
    <dgm:cxn modelId="{867A6CBC-7B88-4A0D-ADF6-B5BB638E0661}" type="presParOf" srcId="{20BCA566-C34E-48D6-8427-1917EA4CB9FE}" destId="{01C4FD58-B099-416B-931C-04D22DC6C544}" srcOrd="8" destOrd="0" presId="urn:microsoft.com/office/officeart/2005/8/layout/list1"/>
    <dgm:cxn modelId="{1168840A-921D-4C5B-96EC-260567A18FC3}" type="presParOf" srcId="{01C4FD58-B099-416B-931C-04D22DC6C544}" destId="{B5684259-99F1-4847-BC20-2781AC012422}" srcOrd="0" destOrd="0" presId="urn:microsoft.com/office/officeart/2005/8/layout/list1"/>
    <dgm:cxn modelId="{0236CA21-158D-4A2B-8A17-52D022A0051E}" type="presParOf" srcId="{01C4FD58-B099-416B-931C-04D22DC6C544}" destId="{BBD4812B-C4FB-46FC-BD82-2973A1C948BF}" srcOrd="1" destOrd="0" presId="urn:microsoft.com/office/officeart/2005/8/layout/list1"/>
    <dgm:cxn modelId="{C6B7E0D0-34E0-4151-BFBE-548BF3F7C7C5}" type="presParOf" srcId="{20BCA566-C34E-48D6-8427-1917EA4CB9FE}" destId="{0804A635-EC0E-430D-A9C6-915319701FCD}" srcOrd="9" destOrd="0" presId="urn:microsoft.com/office/officeart/2005/8/layout/list1"/>
    <dgm:cxn modelId="{47576433-A5A5-4610-9348-799F7AECF0A6}" type="presParOf" srcId="{20BCA566-C34E-48D6-8427-1917EA4CB9FE}" destId="{19C0C462-B4F4-4205-B6A6-153B5DD2951E}" srcOrd="10" destOrd="0" presId="urn:microsoft.com/office/officeart/2005/8/layout/list1"/>
    <dgm:cxn modelId="{C287B79B-F561-41E3-B407-9E54E25018BE}" type="presParOf" srcId="{20BCA566-C34E-48D6-8427-1917EA4CB9FE}" destId="{B0E7C574-4E81-4953-9AA7-6E1FC2614008}" srcOrd="11" destOrd="0" presId="urn:microsoft.com/office/officeart/2005/8/layout/list1"/>
    <dgm:cxn modelId="{2DF7EDAB-41C6-45D1-A29A-7DDF2F77E70F}" type="presParOf" srcId="{20BCA566-C34E-48D6-8427-1917EA4CB9FE}" destId="{63398678-DCD8-444E-A7C4-219AADB8462A}" srcOrd="12" destOrd="0" presId="urn:microsoft.com/office/officeart/2005/8/layout/list1"/>
    <dgm:cxn modelId="{A7E1599A-CC95-4A42-8BDD-4B54E4C90999}" type="presParOf" srcId="{63398678-DCD8-444E-A7C4-219AADB8462A}" destId="{864298CC-4E48-4EC8-9DE7-D11526C92C13}" srcOrd="0" destOrd="0" presId="urn:microsoft.com/office/officeart/2005/8/layout/list1"/>
    <dgm:cxn modelId="{44A5B56A-F6BD-4673-B772-504B4AED6DC4}" type="presParOf" srcId="{63398678-DCD8-444E-A7C4-219AADB8462A}" destId="{F95B4E94-7036-443B-98D6-4ED3666F55F0}" srcOrd="1" destOrd="0" presId="urn:microsoft.com/office/officeart/2005/8/layout/list1"/>
    <dgm:cxn modelId="{CB1BA214-9D6A-43B4-B535-B0D9C9707764}" type="presParOf" srcId="{20BCA566-C34E-48D6-8427-1917EA4CB9FE}" destId="{BD33486A-3339-416F-9450-C8AD4CED82D5}" srcOrd="13" destOrd="0" presId="urn:microsoft.com/office/officeart/2005/8/layout/list1"/>
    <dgm:cxn modelId="{A00F054C-6DFC-45A6-A2D2-CC0044922AD8}" type="presParOf" srcId="{20BCA566-C34E-48D6-8427-1917EA4CB9FE}" destId="{A83CBE40-9E50-4663-BD75-5522220E55C5}"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A761731C-3F88-4AA3-97CB-7A11C3272B7C}" type="doc">
      <dgm:prSet loTypeId="urn:microsoft.com/office/officeart/2005/8/layout/process2" loCatId="process" qsTypeId="urn:microsoft.com/office/officeart/2005/8/quickstyle/simple1" qsCatId="simple" csTypeId="urn:microsoft.com/office/officeart/2005/8/colors/colorful5" csCatId="colorful" phldr="1"/>
      <dgm:spPr/>
    </dgm:pt>
    <dgm:pt modelId="{01C9245D-5A78-4532-9C90-D7AEA46D6AE5}">
      <dgm:prSet phldrT="[Text]" custT="1"/>
      <dgm:spPr>
        <a:solidFill>
          <a:schemeClr val="accent4"/>
        </a:solidFill>
        <a:effectLst/>
      </dgm:spPr>
      <dgm:t>
        <a:bodyPr/>
        <a:lstStyle/>
        <a:p>
          <a:r>
            <a:rPr lang="en-US" sz="1400" b="1">
              <a:solidFill>
                <a:schemeClr val="bg1"/>
              </a:solidFill>
              <a:latin typeface="Arial" panose="020B0604020202020204" pitchFamily="34" charset="0"/>
              <a:cs typeface="Arial" panose="020B0604020202020204" pitchFamily="34" charset="0"/>
            </a:rPr>
            <a:t>Define Family Learning Goals, Expectations, and Risks</a:t>
          </a:r>
        </a:p>
      </dgm:t>
    </dgm:pt>
    <dgm:pt modelId="{7B4DC0B0-0AF8-4E4B-8580-A4B6C46CC783}" type="parTrans" cxnId="{F699FBFC-D094-4120-8D8E-D0476B8E250C}">
      <dgm:prSet/>
      <dgm:spPr/>
      <dgm:t>
        <a:bodyPr/>
        <a:lstStyle/>
        <a:p>
          <a:endParaRPr lang="en-US">
            <a:latin typeface="Frutiger LT 55 Roman" pitchFamily="18" charset="0"/>
          </a:endParaRPr>
        </a:p>
      </dgm:t>
    </dgm:pt>
    <dgm:pt modelId="{CA543BD5-2CA8-4B0F-A826-686AEE64002E}" type="sibTrans" cxnId="{F699FBFC-D094-4120-8D8E-D0476B8E250C}">
      <dgm:prSet/>
      <dgm:spPr>
        <a:solidFill>
          <a:schemeClr val="accent4"/>
        </a:solidFill>
        <a:effectLst/>
      </dgm:spPr>
      <dgm:t>
        <a:bodyPr/>
        <a:lstStyle/>
        <a:p>
          <a:endParaRPr lang="en-US">
            <a:latin typeface="Frutiger LT 55 Roman" pitchFamily="18" charset="0"/>
          </a:endParaRPr>
        </a:p>
      </dgm:t>
    </dgm:pt>
    <dgm:pt modelId="{18D3A59E-7B1B-4385-9EFD-2A98C641B548}">
      <dgm:prSet phldrT="[Text]" custT="1"/>
      <dgm:spPr>
        <a:solidFill>
          <a:srgbClr val="39B54A"/>
        </a:solidFill>
        <a:effectLst/>
      </dgm:spPr>
      <dgm:t>
        <a:bodyPr/>
        <a:lstStyle/>
        <a:p>
          <a:r>
            <a:rPr lang="en-US" sz="1400" b="1">
              <a:solidFill>
                <a:schemeClr val="bg1"/>
              </a:solidFill>
              <a:latin typeface="Arial" panose="020B0604020202020204" pitchFamily="34" charset="0"/>
              <a:cs typeface="Arial" panose="020B0604020202020204" pitchFamily="34" charset="0"/>
            </a:rPr>
            <a:t>Review Goals in Context of Needs to Inform Learning Program Design and Delivery</a:t>
          </a:r>
        </a:p>
      </dgm:t>
    </dgm:pt>
    <dgm:pt modelId="{EA727C43-BE94-4F03-9180-37B1490E9DEA}" type="parTrans" cxnId="{879D4F7E-2978-4FB3-95DC-0E08A1F1938F}">
      <dgm:prSet/>
      <dgm:spPr/>
      <dgm:t>
        <a:bodyPr/>
        <a:lstStyle/>
        <a:p>
          <a:endParaRPr lang="en-US">
            <a:latin typeface="Frutiger LT 55 Roman" pitchFamily="18" charset="0"/>
          </a:endParaRPr>
        </a:p>
      </dgm:t>
    </dgm:pt>
    <dgm:pt modelId="{520259EC-EAA7-4AFC-B975-BB606186B100}" type="sibTrans" cxnId="{879D4F7E-2978-4FB3-95DC-0E08A1F1938F}">
      <dgm:prSet/>
      <dgm:spPr>
        <a:solidFill>
          <a:schemeClr val="accent1">
            <a:lumMod val="50000"/>
          </a:schemeClr>
        </a:solidFill>
        <a:effectLst/>
      </dgm:spPr>
      <dgm:t>
        <a:bodyPr/>
        <a:lstStyle/>
        <a:p>
          <a:endParaRPr lang="en-US">
            <a:latin typeface="Frutiger LT 55 Roman" pitchFamily="18" charset="0"/>
          </a:endParaRPr>
        </a:p>
      </dgm:t>
    </dgm:pt>
    <dgm:pt modelId="{0F4BBBD9-9595-4694-80B4-A361E2805CD9}" type="pres">
      <dgm:prSet presAssocID="{A761731C-3F88-4AA3-97CB-7A11C3272B7C}" presName="linearFlow" presStyleCnt="0">
        <dgm:presLayoutVars>
          <dgm:resizeHandles val="exact"/>
        </dgm:presLayoutVars>
      </dgm:prSet>
      <dgm:spPr/>
    </dgm:pt>
    <dgm:pt modelId="{68AC2001-685A-4074-BB71-8BA2D9F9F8A3}" type="pres">
      <dgm:prSet presAssocID="{01C9245D-5A78-4532-9C90-D7AEA46D6AE5}" presName="node" presStyleLbl="node1" presStyleIdx="0" presStyleCnt="2" custLinFactNeighborY="-3792">
        <dgm:presLayoutVars>
          <dgm:bulletEnabled val="1"/>
        </dgm:presLayoutVars>
      </dgm:prSet>
      <dgm:spPr/>
    </dgm:pt>
    <dgm:pt modelId="{34F8DA9A-4ED0-4812-97AA-1C149F471DA5}" type="pres">
      <dgm:prSet presAssocID="{CA543BD5-2CA8-4B0F-A826-686AEE64002E}" presName="sibTrans" presStyleLbl="sibTrans2D1" presStyleIdx="0" presStyleCnt="1"/>
      <dgm:spPr/>
    </dgm:pt>
    <dgm:pt modelId="{0DCD873C-8B5E-4AE9-A66A-3A7E0F99C7AA}" type="pres">
      <dgm:prSet presAssocID="{CA543BD5-2CA8-4B0F-A826-686AEE64002E}" presName="connectorText" presStyleLbl="sibTrans2D1" presStyleIdx="0" presStyleCnt="1"/>
      <dgm:spPr/>
    </dgm:pt>
    <dgm:pt modelId="{211E4E3A-A3A9-4DB9-898E-41E40F48FBAB}" type="pres">
      <dgm:prSet presAssocID="{18D3A59E-7B1B-4385-9EFD-2A98C641B548}" presName="node" presStyleLbl="node1" presStyleIdx="1" presStyleCnt="2" custLinFactNeighborX="10668" custLinFactNeighborY="13526">
        <dgm:presLayoutVars>
          <dgm:bulletEnabled val="1"/>
        </dgm:presLayoutVars>
      </dgm:prSet>
      <dgm:spPr/>
    </dgm:pt>
  </dgm:ptLst>
  <dgm:cxnLst>
    <dgm:cxn modelId="{0A50F844-0AAF-4139-9AB1-AB6C7DB17C07}" type="presOf" srcId="{01C9245D-5A78-4532-9C90-D7AEA46D6AE5}" destId="{68AC2001-685A-4074-BB71-8BA2D9F9F8A3}" srcOrd="0" destOrd="0" presId="urn:microsoft.com/office/officeart/2005/8/layout/process2"/>
    <dgm:cxn modelId="{EF74BC49-19EA-41E4-8143-8F0487BBD3B2}" type="presOf" srcId="{A761731C-3F88-4AA3-97CB-7A11C3272B7C}" destId="{0F4BBBD9-9595-4694-80B4-A361E2805CD9}" srcOrd="0" destOrd="0" presId="urn:microsoft.com/office/officeart/2005/8/layout/process2"/>
    <dgm:cxn modelId="{D7014079-2AA9-4068-B76A-C0E8577C235D}" type="presOf" srcId="{18D3A59E-7B1B-4385-9EFD-2A98C641B548}" destId="{211E4E3A-A3A9-4DB9-898E-41E40F48FBAB}" srcOrd="0" destOrd="0" presId="urn:microsoft.com/office/officeart/2005/8/layout/process2"/>
    <dgm:cxn modelId="{879D4F7E-2978-4FB3-95DC-0E08A1F1938F}" srcId="{A761731C-3F88-4AA3-97CB-7A11C3272B7C}" destId="{18D3A59E-7B1B-4385-9EFD-2A98C641B548}" srcOrd="1" destOrd="0" parTransId="{EA727C43-BE94-4F03-9180-37B1490E9DEA}" sibTransId="{520259EC-EAA7-4AFC-B975-BB606186B100}"/>
    <dgm:cxn modelId="{281243CF-7AB6-4FD8-A252-6DB8AEE4C5FF}" type="presOf" srcId="{CA543BD5-2CA8-4B0F-A826-686AEE64002E}" destId="{0DCD873C-8B5E-4AE9-A66A-3A7E0F99C7AA}" srcOrd="1" destOrd="0" presId="urn:microsoft.com/office/officeart/2005/8/layout/process2"/>
    <dgm:cxn modelId="{BCF169E6-128C-4B83-964B-A4474B6B8BC8}" type="presOf" srcId="{CA543BD5-2CA8-4B0F-A826-686AEE64002E}" destId="{34F8DA9A-4ED0-4812-97AA-1C149F471DA5}" srcOrd="0" destOrd="0" presId="urn:microsoft.com/office/officeart/2005/8/layout/process2"/>
    <dgm:cxn modelId="{F699FBFC-D094-4120-8D8E-D0476B8E250C}" srcId="{A761731C-3F88-4AA3-97CB-7A11C3272B7C}" destId="{01C9245D-5A78-4532-9C90-D7AEA46D6AE5}" srcOrd="0" destOrd="0" parTransId="{7B4DC0B0-0AF8-4E4B-8580-A4B6C46CC783}" sibTransId="{CA543BD5-2CA8-4B0F-A826-686AEE64002E}"/>
    <dgm:cxn modelId="{15EB2492-BE8F-47FB-8713-5DFCCD920028}" type="presParOf" srcId="{0F4BBBD9-9595-4694-80B4-A361E2805CD9}" destId="{68AC2001-685A-4074-BB71-8BA2D9F9F8A3}" srcOrd="0" destOrd="0" presId="urn:microsoft.com/office/officeart/2005/8/layout/process2"/>
    <dgm:cxn modelId="{FB6D2065-962D-478B-AB91-297D61D6A5E6}" type="presParOf" srcId="{0F4BBBD9-9595-4694-80B4-A361E2805CD9}" destId="{34F8DA9A-4ED0-4812-97AA-1C149F471DA5}" srcOrd="1" destOrd="0" presId="urn:microsoft.com/office/officeart/2005/8/layout/process2"/>
    <dgm:cxn modelId="{15CEF30B-F04D-4154-881D-0C2304ACAA3F}" type="presParOf" srcId="{34F8DA9A-4ED0-4812-97AA-1C149F471DA5}" destId="{0DCD873C-8B5E-4AE9-A66A-3A7E0F99C7AA}" srcOrd="0" destOrd="0" presId="urn:microsoft.com/office/officeart/2005/8/layout/process2"/>
    <dgm:cxn modelId="{DEF77323-D738-4860-863D-D67CDA7470AD}" type="presParOf" srcId="{0F4BBBD9-9595-4694-80B4-A361E2805CD9}" destId="{211E4E3A-A3A9-4DB9-898E-41E40F48FBAB}" srcOrd="2"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8EDBC25-586F-4D77-BD16-E5E29FBFC3D5}" type="doc">
      <dgm:prSet loTypeId="urn:microsoft.com/office/officeart/2009/3/layout/IncreasingArrowsProcess" loCatId="process" qsTypeId="urn:microsoft.com/office/officeart/2005/8/quickstyle/simple1" qsCatId="simple" csTypeId="urn:microsoft.com/office/officeart/2005/8/colors/colorful3" csCatId="colorful" phldr="1"/>
      <dgm:spPr/>
      <dgm:t>
        <a:bodyPr/>
        <a:lstStyle/>
        <a:p>
          <a:endParaRPr lang="en-US"/>
        </a:p>
      </dgm:t>
    </dgm:pt>
    <dgm:pt modelId="{6981270A-DBEF-49BB-BD13-FBDEE874CADB}">
      <dgm:prSet phldrT="[Text]"/>
      <dgm:spPr/>
      <dgm:t>
        <a:bodyPr/>
        <a:lstStyle/>
        <a:p>
          <a:r>
            <a:rPr lang="en-US"/>
            <a:t>Family Goal</a:t>
          </a:r>
        </a:p>
      </dgm:t>
    </dgm:pt>
    <dgm:pt modelId="{22B6FEE5-3550-4256-A346-4D0ED9722544}" type="parTrans" cxnId="{7196554D-B210-4C04-846E-FA80243D1AB5}">
      <dgm:prSet/>
      <dgm:spPr/>
      <dgm:t>
        <a:bodyPr/>
        <a:lstStyle/>
        <a:p>
          <a:endParaRPr lang="en-US"/>
        </a:p>
      </dgm:t>
    </dgm:pt>
    <dgm:pt modelId="{2125250E-758E-4011-8660-A21037C30F93}" type="sibTrans" cxnId="{7196554D-B210-4C04-846E-FA80243D1AB5}">
      <dgm:prSet/>
      <dgm:spPr/>
      <dgm:t>
        <a:bodyPr/>
        <a:lstStyle/>
        <a:p>
          <a:endParaRPr lang="en-US"/>
        </a:p>
      </dgm:t>
    </dgm:pt>
    <dgm:pt modelId="{1881A5C6-A8A3-46E2-83DA-E0B2BD7846D3}">
      <dgm:prSet phldrT="[Text]" custT="1"/>
      <dgm:spPr/>
      <dgm:t>
        <a:bodyPr/>
        <a:lstStyle/>
        <a:p>
          <a:r>
            <a:rPr lang="en-US" sz="1400"/>
            <a:t>Each family member is committed to creating positive social impact, in a way that is aligned with their individual strengths and interests as well as with the family’s values.</a:t>
          </a:r>
        </a:p>
      </dgm:t>
    </dgm:pt>
    <dgm:pt modelId="{6B45F50E-EF88-4767-9605-EE9B118CC5B8}" type="parTrans" cxnId="{73B14613-A124-413F-865D-55025C97BFBF}">
      <dgm:prSet/>
      <dgm:spPr/>
      <dgm:t>
        <a:bodyPr/>
        <a:lstStyle/>
        <a:p>
          <a:endParaRPr lang="en-US"/>
        </a:p>
      </dgm:t>
    </dgm:pt>
    <dgm:pt modelId="{619E85F0-7A78-4FDF-BD11-36E969741B97}" type="sibTrans" cxnId="{73B14613-A124-413F-865D-55025C97BFBF}">
      <dgm:prSet/>
      <dgm:spPr/>
      <dgm:t>
        <a:bodyPr/>
        <a:lstStyle/>
        <a:p>
          <a:endParaRPr lang="en-US"/>
        </a:p>
      </dgm:t>
    </dgm:pt>
    <dgm:pt modelId="{A6FE97C6-DFE8-4950-B2C6-9EA52C7B05BB}">
      <dgm:prSet phldrT="[Text]"/>
      <dgm:spPr/>
      <dgm:t>
        <a:bodyPr/>
        <a:lstStyle/>
        <a:p>
          <a:r>
            <a:rPr lang="en-US"/>
            <a:t>Family Learning Goal</a:t>
          </a:r>
        </a:p>
      </dgm:t>
    </dgm:pt>
    <dgm:pt modelId="{F43946ED-8C37-428C-94CD-FDCAC6F25E5C}" type="parTrans" cxnId="{87709400-8DEA-415A-BF89-3C85E2BC11C9}">
      <dgm:prSet/>
      <dgm:spPr/>
      <dgm:t>
        <a:bodyPr/>
        <a:lstStyle/>
        <a:p>
          <a:endParaRPr lang="en-US"/>
        </a:p>
      </dgm:t>
    </dgm:pt>
    <dgm:pt modelId="{D9136585-9248-4E1E-B3D8-16BA6094A49C}" type="sibTrans" cxnId="{87709400-8DEA-415A-BF89-3C85E2BC11C9}">
      <dgm:prSet/>
      <dgm:spPr/>
      <dgm:t>
        <a:bodyPr/>
        <a:lstStyle/>
        <a:p>
          <a:endParaRPr lang="en-US"/>
        </a:p>
      </dgm:t>
    </dgm:pt>
    <dgm:pt modelId="{5262C206-6A54-4B80-B932-EBE516EF3C77}">
      <dgm:prSet phldrT="[Text]" custT="1"/>
      <dgm:spPr/>
      <dgm:t>
        <a:bodyPr/>
        <a:lstStyle/>
        <a:p>
          <a:r>
            <a:rPr lang="en-US" sz="1400"/>
            <a:t>Family members have developed personal interests, knowledge and skills to engage in family or personal philanthropy. </a:t>
          </a:r>
        </a:p>
      </dgm:t>
    </dgm:pt>
    <dgm:pt modelId="{01AED206-D91D-4A75-B01D-182C5EB5EFF8}" type="parTrans" cxnId="{0A024F90-4A53-439B-B983-029C9C5EB032}">
      <dgm:prSet/>
      <dgm:spPr/>
      <dgm:t>
        <a:bodyPr/>
        <a:lstStyle/>
        <a:p>
          <a:endParaRPr lang="en-US"/>
        </a:p>
      </dgm:t>
    </dgm:pt>
    <dgm:pt modelId="{DD26AF3A-F910-4A93-B375-B8DCAD2526AF}" type="sibTrans" cxnId="{0A024F90-4A53-439B-B983-029C9C5EB032}">
      <dgm:prSet/>
      <dgm:spPr/>
      <dgm:t>
        <a:bodyPr/>
        <a:lstStyle/>
        <a:p>
          <a:endParaRPr lang="en-US"/>
        </a:p>
      </dgm:t>
    </dgm:pt>
    <dgm:pt modelId="{A23B583E-1D98-44E5-B5DE-EC8DCE75056C}">
      <dgm:prSet phldrT="[Text]"/>
      <dgm:spPr/>
      <dgm:t>
        <a:bodyPr/>
        <a:lstStyle/>
        <a:p>
          <a:r>
            <a:rPr lang="en-US"/>
            <a:t>Program Design &amp; Delivery</a:t>
          </a:r>
        </a:p>
      </dgm:t>
    </dgm:pt>
    <dgm:pt modelId="{22181C6A-924A-4B6C-887A-88F72626B40D}" type="parTrans" cxnId="{B0CFC25A-E729-4E66-9B90-150C24199EB3}">
      <dgm:prSet/>
      <dgm:spPr/>
      <dgm:t>
        <a:bodyPr/>
        <a:lstStyle/>
        <a:p>
          <a:endParaRPr lang="en-US"/>
        </a:p>
      </dgm:t>
    </dgm:pt>
    <dgm:pt modelId="{E48A11B5-E01E-4E00-9692-E95B9E169CCC}" type="sibTrans" cxnId="{B0CFC25A-E729-4E66-9B90-150C24199EB3}">
      <dgm:prSet/>
      <dgm:spPr/>
      <dgm:t>
        <a:bodyPr/>
        <a:lstStyle/>
        <a:p>
          <a:endParaRPr lang="en-US"/>
        </a:p>
      </dgm:t>
    </dgm:pt>
    <dgm:pt modelId="{03518DFC-B092-49D4-A5C1-E16CD54D5631}">
      <dgm:prSet phldrT="[Text]" custT="1"/>
      <dgm:spPr/>
      <dgm:t>
        <a:bodyPr/>
        <a:lstStyle/>
        <a:p>
          <a:pPr>
            <a:buFont typeface="Arial" panose="020B0604020202020204" pitchFamily="34" charset="0"/>
            <a:buChar char="•"/>
          </a:pPr>
          <a:r>
            <a:rPr lang="en-US" sz="1400"/>
            <a:t>a) ages 5-18: participate in monthly community service</a:t>
          </a:r>
        </a:p>
        <a:p>
          <a:pPr>
            <a:buFont typeface="Arial" panose="020B0604020202020204" pitchFamily="34" charset="0"/>
            <a:buChar char="•"/>
          </a:pPr>
          <a:r>
            <a:rPr lang="en-US" sz="1400"/>
            <a:t>b) ages 19-25: join foundation junior board responsible for  $100K in philanthropic giving</a:t>
          </a:r>
        </a:p>
      </dgm:t>
    </dgm:pt>
    <dgm:pt modelId="{0F40C5DB-E371-4AAF-A2C3-FF5071A0B813}" type="parTrans" cxnId="{86241F64-D42A-4E96-B108-2A207C13F744}">
      <dgm:prSet/>
      <dgm:spPr/>
      <dgm:t>
        <a:bodyPr/>
        <a:lstStyle/>
        <a:p>
          <a:endParaRPr lang="en-US"/>
        </a:p>
      </dgm:t>
    </dgm:pt>
    <dgm:pt modelId="{38A722AE-847B-4BEB-A72E-40D36151D8BD}" type="sibTrans" cxnId="{86241F64-D42A-4E96-B108-2A207C13F744}">
      <dgm:prSet/>
      <dgm:spPr/>
      <dgm:t>
        <a:bodyPr/>
        <a:lstStyle/>
        <a:p>
          <a:endParaRPr lang="en-US"/>
        </a:p>
      </dgm:t>
    </dgm:pt>
    <dgm:pt modelId="{7CA5D939-F37E-4C8F-892F-C77D0B8ACF5F}">
      <dgm:prSet phldrT="[Text]"/>
      <dgm:spPr/>
      <dgm:t>
        <a:bodyPr/>
        <a:lstStyle/>
        <a:p>
          <a:r>
            <a:rPr lang="en-US"/>
            <a:t>Desired Outcomes</a:t>
          </a:r>
        </a:p>
      </dgm:t>
    </dgm:pt>
    <dgm:pt modelId="{0726AA4D-F525-4C05-A910-165D15EF55D4}" type="parTrans" cxnId="{1F07AE54-AF99-441D-A503-368A45BAAEEF}">
      <dgm:prSet/>
      <dgm:spPr/>
      <dgm:t>
        <a:bodyPr/>
        <a:lstStyle/>
        <a:p>
          <a:endParaRPr lang="en-US"/>
        </a:p>
      </dgm:t>
    </dgm:pt>
    <dgm:pt modelId="{188F4FF8-2DCB-4A56-96EA-9672560B6B39}" type="sibTrans" cxnId="{1F07AE54-AF99-441D-A503-368A45BAAEEF}">
      <dgm:prSet/>
      <dgm:spPr/>
      <dgm:t>
        <a:bodyPr/>
        <a:lstStyle/>
        <a:p>
          <a:endParaRPr lang="en-US"/>
        </a:p>
      </dgm:t>
    </dgm:pt>
    <dgm:pt modelId="{05CF1F63-608C-4F42-BFB1-0371A4F625A3}">
      <dgm:prSet phldrT="[Text]" custT="1"/>
      <dgm:spPr/>
      <dgm:t>
        <a:bodyPr/>
        <a:lstStyle/>
        <a:p>
          <a:pPr>
            <a:buFont typeface="Arial" panose="020B0604020202020204" pitchFamily="34" charset="0"/>
            <a:buChar char="•"/>
          </a:pPr>
          <a:r>
            <a:rPr lang="en-US" sz="1400"/>
            <a:t>a) Creation of a personal giving philosophy rooted in service and active participation</a:t>
          </a:r>
        </a:p>
        <a:p>
          <a:pPr>
            <a:buFont typeface="Arial" panose="020B0604020202020204" pitchFamily="34" charset="0"/>
            <a:buChar char="•"/>
          </a:pPr>
          <a:r>
            <a:rPr lang="en-US" sz="1400"/>
            <a:t>b)Value of giving back to the community is instilled</a:t>
          </a:r>
        </a:p>
        <a:p>
          <a:pPr>
            <a:buFont typeface="Arial" panose="020B0604020202020204" pitchFamily="34" charset="0"/>
            <a:buChar char="•"/>
          </a:pPr>
          <a:r>
            <a:rPr lang="en-US" sz="1400"/>
            <a:t>c) Foundational due diligence skills developed </a:t>
          </a:r>
        </a:p>
      </dgm:t>
    </dgm:pt>
    <dgm:pt modelId="{8430313A-BC9C-40D1-9660-31E80ED53091}" type="parTrans" cxnId="{379F8E08-ADB6-4891-90F7-7F526875C5B4}">
      <dgm:prSet/>
      <dgm:spPr/>
      <dgm:t>
        <a:bodyPr/>
        <a:lstStyle/>
        <a:p>
          <a:endParaRPr lang="en-US"/>
        </a:p>
      </dgm:t>
    </dgm:pt>
    <dgm:pt modelId="{DFCA159A-534C-4632-B1C1-6C32328DC320}" type="sibTrans" cxnId="{379F8E08-ADB6-4891-90F7-7F526875C5B4}">
      <dgm:prSet/>
      <dgm:spPr/>
      <dgm:t>
        <a:bodyPr/>
        <a:lstStyle/>
        <a:p>
          <a:endParaRPr lang="en-US"/>
        </a:p>
      </dgm:t>
    </dgm:pt>
    <dgm:pt modelId="{11422091-86FD-4FEC-B7F9-7B5499AEDB44}" type="pres">
      <dgm:prSet presAssocID="{D8EDBC25-586F-4D77-BD16-E5E29FBFC3D5}" presName="Name0" presStyleCnt="0">
        <dgm:presLayoutVars>
          <dgm:chMax val="5"/>
          <dgm:chPref val="5"/>
          <dgm:dir/>
          <dgm:animLvl val="lvl"/>
        </dgm:presLayoutVars>
      </dgm:prSet>
      <dgm:spPr/>
    </dgm:pt>
    <dgm:pt modelId="{2DF2EED0-8E95-460E-81B7-E8E8B0B2DF66}" type="pres">
      <dgm:prSet presAssocID="{6981270A-DBEF-49BB-BD13-FBDEE874CADB}" presName="parentText1" presStyleLbl="node1" presStyleIdx="0" presStyleCnt="4">
        <dgm:presLayoutVars>
          <dgm:chMax/>
          <dgm:chPref val="3"/>
          <dgm:bulletEnabled val="1"/>
        </dgm:presLayoutVars>
      </dgm:prSet>
      <dgm:spPr/>
    </dgm:pt>
    <dgm:pt modelId="{9A88B855-76A6-43A3-A05D-CEC6B3401251}" type="pres">
      <dgm:prSet presAssocID="{6981270A-DBEF-49BB-BD13-FBDEE874CADB}" presName="childText1" presStyleLbl="solidAlignAcc1" presStyleIdx="0" presStyleCnt="4" custScaleY="102738">
        <dgm:presLayoutVars>
          <dgm:chMax val="0"/>
          <dgm:chPref val="0"/>
          <dgm:bulletEnabled val="1"/>
        </dgm:presLayoutVars>
      </dgm:prSet>
      <dgm:spPr/>
    </dgm:pt>
    <dgm:pt modelId="{505F2180-AE43-4E18-BD3C-CFC0E0E7DA7C}" type="pres">
      <dgm:prSet presAssocID="{A6FE97C6-DFE8-4950-B2C6-9EA52C7B05BB}" presName="parentText2" presStyleLbl="node1" presStyleIdx="1" presStyleCnt="4">
        <dgm:presLayoutVars>
          <dgm:chMax/>
          <dgm:chPref val="3"/>
          <dgm:bulletEnabled val="1"/>
        </dgm:presLayoutVars>
      </dgm:prSet>
      <dgm:spPr/>
    </dgm:pt>
    <dgm:pt modelId="{C742F15B-5B8F-4D72-868D-E4D03C51FF2F}" type="pres">
      <dgm:prSet presAssocID="{A6FE97C6-DFE8-4950-B2C6-9EA52C7B05BB}" presName="childText2" presStyleLbl="solidAlignAcc1" presStyleIdx="1" presStyleCnt="4">
        <dgm:presLayoutVars>
          <dgm:chMax val="0"/>
          <dgm:chPref val="0"/>
          <dgm:bulletEnabled val="1"/>
        </dgm:presLayoutVars>
      </dgm:prSet>
      <dgm:spPr/>
    </dgm:pt>
    <dgm:pt modelId="{97BE7B29-4A91-4D76-A920-F166AB7BD4C5}" type="pres">
      <dgm:prSet presAssocID="{A23B583E-1D98-44E5-B5DE-EC8DCE75056C}" presName="parentText3" presStyleLbl="node1" presStyleIdx="2" presStyleCnt="4">
        <dgm:presLayoutVars>
          <dgm:chMax/>
          <dgm:chPref val="3"/>
          <dgm:bulletEnabled val="1"/>
        </dgm:presLayoutVars>
      </dgm:prSet>
      <dgm:spPr/>
    </dgm:pt>
    <dgm:pt modelId="{AADB8D38-E888-4177-A10D-6C672F774977}" type="pres">
      <dgm:prSet presAssocID="{A23B583E-1D98-44E5-B5DE-EC8DCE75056C}" presName="childText3" presStyleLbl="solidAlignAcc1" presStyleIdx="2" presStyleCnt="4">
        <dgm:presLayoutVars>
          <dgm:chMax val="0"/>
          <dgm:chPref val="0"/>
          <dgm:bulletEnabled val="1"/>
        </dgm:presLayoutVars>
      </dgm:prSet>
      <dgm:spPr/>
    </dgm:pt>
    <dgm:pt modelId="{9F9A1927-947F-4DDB-AE2E-7A17BC00EEB1}" type="pres">
      <dgm:prSet presAssocID="{7CA5D939-F37E-4C8F-892F-C77D0B8ACF5F}" presName="parentText4" presStyleLbl="node1" presStyleIdx="3" presStyleCnt="4">
        <dgm:presLayoutVars>
          <dgm:chMax/>
          <dgm:chPref val="3"/>
          <dgm:bulletEnabled val="1"/>
        </dgm:presLayoutVars>
      </dgm:prSet>
      <dgm:spPr/>
    </dgm:pt>
    <dgm:pt modelId="{ACF62E45-CFA5-499D-B2C6-722C11AA720B}" type="pres">
      <dgm:prSet presAssocID="{7CA5D939-F37E-4C8F-892F-C77D0B8ACF5F}" presName="childText4" presStyleLbl="solidAlignAcc1" presStyleIdx="3" presStyleCnt="4" custScaleY="122320" custLinFactNeighborX="675" custLinFactNeighborY="5406">
        <dgm:presLayoutVars>
          <dgm:chMax val="0"/>
          <dgm:chPref val="0"/>
          <dgm:bulletEnabled val="1"/>
        </dgm:presLayoutVars>
      </dgm:prSet>
      <dgm:spPr/>
    </dgm:pt>
  </dgm:ptLst>
  <dgm:cxnLst>
    <dgm:cxn modelId="{87709400-8DEA-415A-BF89-3C85E2BC11C9}" srcId="{D8EDBC25-586F-4D77-BD16-E5E29FBFC3D5}" destId="{A6FE97C6-DFE8-4950-B2C6-9EA52C7B05BB}" srcOrd="1" destOrd="0" parTransId="{F43946ED-8C37-428C-94CD-FDCAC6F25E5C}" sibTransId="{D9136585-9248-4E1E-B3D8-16BA6094A49C}"/>
    <dgm:cxn modelId="{379F8E08-ADB6-4891-90F7-7F526875C5B4}" srcId="{7CA5D939-F37E-4C8F-892F-C77D0B8ACF5F}" destId="{05CF1F63-608C-4F42-BFB1-0371A4F625A3}" srcOrd="0" destOrd="0" parTransId="{8430313A-BC9C-40D1-9660-31E80ED53091}" sibTransId="{DFCA159A-534C-4632-B1C1-6C32328DC320}"/>
    <dgm:cxn modelId="{73B14613-A124-413F-865D-55025C97BFBF}" srcId="{6981270A-DBEF-49BB-BD13-FBDEE874CADB}" destId="{1881A5C6-A8A3-46E2-83DA-E0B2BD7846D3}" srcOrd="0" destOrd="0" parTransId="{6B45F50E-EF88-4767-9605-EE9B118CC5B8}" sibTransId="{619E85F0-7A78-4FDF-BD11-36E969741B97}"/>
    <dgm:cxn modelId="{1091BB1F-682A-480E-897F-A725B8307845}" type="presOf" srcId="{A23B583E-1D98-44E5-B5DE-EC8DCE75056C}" destId="{97BE7B29-4A91-4D76-A920-F166AB7BD4C5}" srcOrd="0" destOrd="0" presId="urn:microsoft.com/office/officeart/2009/3/layout/IncreasingArrowsProcess"/>
    <dgm:cxn modelId="{E2C0B063-6A2B-4155-93D2-084582D5B4F3}" type="presOf" srcId="{05CF1F63-608C-4F42-BFB1-0371A4F625A3}" destId="{ACF62E45-CFA5-499D-B2C6-722C11AA720B}" srcOrd="0" destOrd="0" presId="urn:microsoft.com/office/officeart/2009/3/layout/IncreasingArrowsProcess"/>
    <dgm:cxn modelId="{86241F64-D42A-4E96-B108-2A207C13F744}" srcId="{A23B583E-1D98-44E5-B5DE-EC8DCE75056C}" destId="{03518DFC-B092-49D4-A5C1-E16CD54D5631}" srcOrd="0" destOrd="0" parTransId="{0F40C5DB-E371-4AAF-A2C3-FF5071A0B813}" sibTransId="{38A722AE-847B-4BEB-A72E-40D36151D8BD}"/>
    <dgm:cxn modelId="{3F6CB86C-5F21-4590-B7F6-799C8E3F56A6}" type="presOf" srcId="{5262C206-6A54-4B80-B932-EBE516EF3C77}" destId="{C742F15B-5B8F-4D72-868D-E4D03C51FF2F}" srcOrd="0" destOrd="0" presId="urn:microsoft.com/office/officeart/2009/3/layout/IncreasingArrowsProcess"/>
    <dgm:cxn modelId="{7196554D-B210-4C04-846E-FA80243D1AB5}" srcId="{D8EDBC25-586F-4D77-BD16-E5E29FBFC3D5}" destId="{6981270A-DBEF-49BB-BD13-FBDEE874CADB}" srcOrd="0" destOrd="0" parTransId="{22B6FEE5-3550-4256-A346-4D0ED9722544}" sibTransId="{2125250E-758E-4011-8660-A21037C30F93}"/>
    <dgm:cxn modelId="{34F6514F-1303-45F7-8F89-C9A18FB42805}" type="presOf" srcId="{6981270A-DBEF-49BB-BD13-FBDEE874CADB}" destId="{2DF2EED0-8E95-460E-81B7-E8E8B0B2DF66}" srcOrd="0" destOrd="0" presId="urn:microsoft.com/office/officeart/2009/3/layout/IncreasingArrowsProcess"/>
    <dgm:cxn modelId="{68158452-F45C-40BF-9ECB-A06D5D7C1F91}" type="presOf" srcId="{7CA5D939-F37E-4C8F-892F-C77D0B8ACF5F}" destId="{9F9A1927-947F-4DDB-AE2E-7A17BC00EEB1}" srcOrd="0" destOrd="0" presId="urn:microsoft.com/office/officeart/2009/3/layout/IncreasingArrowsProcess"/>
    <dgm:cxn modelId="{F9B1A874-169E-4B46-82A4-F2FC440AC083}" type="presOf" srcId="{1881A5C6-A8A3-46E2-83DA-E0B2BD7846D3}" destId="{9A88B855-76A6-43A3-A05D-CEC6B3401251}" srcOrd="0" destOrd="0" presId="urn:microsoft.com/office/officeart/2009/3/layout/IncreasingArrowsProcess"/>
    <dgm:cxn modelId="{1F07AE54-AF99-441D-A503-368A45BAAEEF}" srcId="{D8EDBC25-586F-4D77-BD16-E5E29FBFC3D5}" destId="{7CA5D939-F37E-4C8F-892F-C77D0B8ACF5F}" srcOrd="3" destOrd="0" parTransId="{0726AA4D-F525-4C05-A910-165D15EF55D4}" sibTransId="{188F4FF8-2DCB-4A56-96EA-9672560B6B39}"/>
    <dgm:cxn modelId="{B0CFC25A-E729-4E66-9B90-150C24199EB3}" srcId="{D8EDBC25-586F-4D77-BD16-E5E29FBFC3D5}" destId="{A23B583E-1D98-44E5-B5DE-EC8DCE75056C}" srcOrd="2" destOrd="0" parTransId="{22181C6A-924A-4B6C-887A-88F72626B40D}" sibTransId="{E48A11B5-E01E-4E00-9692-E95B9E169CCC}"/>
    <dgm:cxn modelId="{3C67A086-47E5-4197-9CFB-97DF2B60EA92}" type="presOf" srcId="{A6FE97C6-DFE8-4950-B2C6-9EA52C7B05BB}" destId="{505F2180-AE43-4E18-BD3C-CFC0E0E7DA7C}" srcOrd="0" destOrd="0" presId="urn:microsoft.com/office/officeart/2009/3/layout/IncreasingArrowsProcess"/>
    <dgm:cxn modelId="{0A024F90-4A53-439B-B983-029C9C5EB032}" srcId="{A6FE97C6-DFE8-4950-B2C6-9EA52C7B05BB}" destId="{5262C206-6A54-4B80-B932-EBE516EF3C77}" srcOrd="0" destOrd="0" parTransId="{01AED206-D91D-4A75-B01D-182C5EB5EFF8}" sibTransId="{DD26AF3A-F910-4A93-B375-B8DCAD2526AF}"/>
    <dgm:cxn modelId="{4802E4A5-1F45-4B48-8524-DDA6CCED1C97}" type="presOf" srcId="{D8EDBC25-586F-4D77-BD16-E5E29FBFC3D5}" destId="{11422091-86FD-4FEC-B7F9-7B5499AEDB44}" srcOrd="0" destOrd="0" presId="urn:microsoft.com/office/officeart/2009/3/layout/IncreasingArrowsProcess"/>
    <dgm:cxn modelId="{091F52EF-BD05-47AF-8DC1-60E99BF04F9A}" type="presOf" srcId="{03518DFC-B092-49D4-A5C1-E16CD54D5631}" destId="{AADB8D38-E888-4177-A10D-6C672F774977}" srcOrd="0" destOrd="0" presId="urn:microsoft.com/office/officeart/2009/3/layout/IncreasingArrowsProcess"/>
    <dgm:cxn modelId="{1A8C006D-47CC-4E42-B901-17A3A12B7855}" type="presParOf" srcId="{11422091-86FD-4FEC-B7F9-7B5499AEDB44}" destId="{2DF2EED0-8E95-460E-81B7-E8E8B0B2DF66}" srcOrd="0" destOrd="0" presId="urn:microsoft.com/office/officeart/2009/3/layout/IncreasingArrowsProcess"/>
    <dgm:cxn modelId="{DAE43BEA-B91E-4B17-9A8E-E10D8D6FC9A6}" type="presParOf" srcId="{11422091-86FD-4FEC-B7F9-7B5499AEDB44}" destId="{9A88B855-76A6-43A3-A05D-CEC6B3401251}" srcOrd="1" destOrd="0" presId="urn:microsoft.com/office/officeart/2009/3/layout/IncreasingArrowsProcess"/>
    <dgm:cxn modelId="{8B2059AA-9997-4F56-9C9B-5E9CD1137EE8}" type="presParOf" srcId="{11422091-86FD-4FEC-B7F9-7B5499AEDB44}" destId="{505F2180-AE43-4E18-BD3C-CFC0E0E7DA7C}" srcOrd="2" destOrd="0" presId="urn:microsoft.com/office/officeart/2009/3/layout/IncreasingArrowsProcess"/>
    <dgm:cxn modelId="{B067A69A-EAD5-4C1D-8F8B-AE9F535FACA6}" type="presParOf" srcId="{11422091-86FD-4FEC-B7F9-7B5499AEDB44}" destId="{C742F15B-5B8F-4D72-868D-E4D03C51FF2F}" srcOrd="3" destOrd="0" presId="urn:microsoft.com/office/officeart/2009/3/layout/IncreasingArrowsProcess"/>
    <dgm:cxn modelId="{CBD9B568-D649-44E8-9851-156DC3B93923}" type="presParOf" srcId="{11422091-86FD-4FEC-B7F9-7B5499AEDB44}" destId="{97BE7B29-4A91-4D76-A920-F166AB7BD4C5}" srcOrd="4" destOrd="0" presId="urn:microsoft.com/office/officeart/2009/3/layout/IncreasingArrowsProcess"/>
    <dgm:cxn modelId="{97817A33-F039-4107-8E86-89B63A72E4F3}" type="presParOf" srcId="{11422091-86FD-4FEC-B7F9-7B5499AEDB44}" destId="{AADB8D38-E888-4177-A10D-6C672F774977}" srcOrd="5" destOrd="0" presId="urn:microsoft.com/office/officeart/2009/3/layout/IncreasingArrowsProcess"/>
    <dgm:cxn modelId="{921B35BE-D5D9-4121-92AC-8E11F7D9600C}" type="presParOf" srcId="{11422091-86FD-4FEC-B7F9-7B5499AEDB44}" destId="{9F9A1927-947F-4DDB-AE2E-7A17BC00EEB1}" srcOrd="6" destOrd="0" presId="urn:microsoft.com/office/officeart/2009/3/layout/IncreasingArrowsProcess"/>
    <dgm:cxn modelId="{607A61AB-4D95-4531-AADE-34659583588D}" type="presParOf" srcId="{11422091-86FD-4FEC-B7F9-7B5499AEDB44}" destId="{ACF62E45-CFA5-499D-B2C6-722C11AA720B}" srcOrd="7" destOrd="0" presId="urn:microsoft.com/office/officeart/2009/3/layout/IncreasingArrows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F7B2D1-97B4-48CB-9511-1E9E6A7847DF}">
      <dsp:nvSpPr>
        <dsp:cNvPr id="0" name=""/>
        <dsp:cNvSpPr/>
      </dsp:nvSpPr>
      <dsp:spPr>
        <a:xfrm>
          <a:off x="0" y="859840"/>
          <a:ext cx="6769395" cy="4032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8848656-8AB3-44D2-A2F9-7304FE017FE9}">
      <dsp:nvSpPr>
        <dsp:cNvPr id="0" name=""/>
        <dsp:cNvSpPr/>
      </dsp:nvSpPr>
      <dsp:spPr>
        <a:xfrm>
          <a:off x="338469" y="623680"/>
          <a:ext cx="4738576" cy="47232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107" tIns="0" rIns="179107" bIns="0" numCol="1" spcCol="1270" anchor="ctr" anchorCtr="0">
          <a:noAutofit/>
        </a:bodyPr>
        <a:lstStyle/>
        <a:p>
          <a:pPr marL="0" lvl="0" indent="0" algn="l" defTabSz="711200">
            <a:lnSpc>
              <a:spcPct val="90000"/>
            </a:lnSpc>
            <a:spcBef>
              <a:spcPct val="0"/>
            </a:spcBef>
            <a:spcAft>
              <a:spcPct val="35000"/>
            </a:spcAft>
            <a:buNone/>
          </a:pPr>
          <a:r>
            <a:rPr lang="en-US" sz="1600" kern="1200"/>
            <a:t>1. Why is Family Learning Important? </a:t>
          </a:r>
        </a:p>
      </dsp:txBody>
      <dsp:txXfrm>
        <a:off x="361526" y="646737"/>
        <a:ext cx="4692462" cy="426206"/>
      </dsp:txXfrm>
    </dsp:sp>
    <dsp:sp modelId="{DF51380A-0668-45E2-B0AA-352443886899}">
      <dsp:nvSpPr>
        <dsp:cNvPr id="0" name=""/>
        <dsp:cNvSpPr/>
      </dsp:nvSpPr>
      <dsp:spPr>
        <a:xfrm>
          <a:off x="0" y="1585600"/>
          <a:ext cx="6769395" cy="403200"/>
        </a:xfrm>
        <a:prstGeom prst="rect">
          <a:avLst/>
        </a:prstGeom>
        <a:solidFill>
          <a:schemeClr val="lt1">
            <a:alpha val="90000"/>
            <a:hueOff val="0"/>
            <a:satOff val="0"/>
            <a:lumOff val="0"/>
            <a:alphaOff val="0"/>
          </a:schemeClr>
        </a:solidFill>
        <a:ln w="25400" cap="flat" cmpd="sng" algn="ctr">
          <a:solidFill>
            <a:schemeClr val="accent3">
              <a:hueOff val="72018"/>
              <a:satOff val="-11764"/>
              <a:lumOff val="8627"/>
              <a:alphaOff val="0"/>
            </a:schemeClr>
          </a:solidFill>
          <a:prstDash val="solid"/>
        </a:ln>
        <a:effectLst/>
      </dsp:spPr>
      <dsp:style>
        <a:lnRef idx="2">
          <a:scrgbClr r="0" g="0" b="0"/>
        </a:lnRef>
        <a:fillRef idx="1">
          <a:scrgbClr r="0" g="0" b="0"/>
        </a:fillRef>
        <a:effectRef idx="0">
          <a:scrgbClr r="0" g="0" b="0"/>
        </a:effectRef>
        <a:fontRef idx="minor"/>
      </dsp:style>
    </dsp:sp>
    <dsp:sp modelId="{762CA67E-2B9E-4F9A-BDFE-0BD7D1A42A40}">
      <dsp:nvSpPr>
        <dsp:cNvPr id="0" name=""/>
        <dsp:cNvSpPr/>
      </dsp:nvSpPr>
      <dsp:spPr>
        <a:xfrm>
          <a:off x="338469" y="1349440"/>
          <a:ext cx="4738576" cy="472320"/>
        </a:xfrm>
        <a:prstGeom prst="roundRect">
          <a:avLst/>
        </a:prstGeom>
        <a:solidFill>
          <a:schemeClr val="accent3">
            <a:hueOff val="72018"/>
            <a:satOff val="-11764"/>
            <a:lumOff val="862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107" tIns="0" rIns="179107" bIns="0" numCol="1" spcCol="1270" anchor="ctr" anchorCtr="0">
          <a:noAutofit/>
        </a:bodyPr>
        <a:lstStyle/>
        <a:p>
          <a:pPr marL="0" lvl="0" indent="0" algn="l" defTabSz="711200">
            <a:lnSpc>
              <a:spcPct val="90000"/>
            </a:lnSpc>
            <a:spcBef>
              <a:spcPct val="0"/>
            </a:spcBef>
            <a:spcAft>
              <a:spcPct val="35000"/>
            </a:spcAft>
            <a:buNone/>
          </a:pPr>
          <a:r>
            <a:rPr lang="en-US" sz="1600" kern="1200"/>
            <a:t>2. What Does Family Learning Entail? </a:t>
          </a:r>
        </a:p>
      </dsp:txBody>
      <dsp:txXfrm>
        <a:off x="361526" y="1372497"/>
        <a:ext cx="4692462" cy="426206"/>
      </dsp:txXfrm>
    </dsp:sp>
    <dsp:sp modelId="{19C0C462-B4F4-4205-B6A6-153B5DD2951E}">
      <dsp:nvSpPr>
        <dsp:cNvPr id="0" name=""/>
        <dsp:cNvSpPr/>
      </dsp:nvSpPr>
      <dsp:spPr>
        <a:xfrm>
          <a:off x="0" y="2311360"/>
          <a:ext cx="6769395" cy="403200"/>
        </a:xfrm>
        <a:prstGeom prst="rect">
          <a:avLst/>
        </a:prstGeom>
        <a:solidFill>
          <a:schemeClr val="lt1">
            <a:alpha val="90000"/>
            <a:hueOff val="0"/>
            <a:satOff val="0"/>
            <a:lumOff val="0"/>
            <a:alphaOff val="0"/>
          </a:schemeClr>
        </a:solidFill>
        <a:ln w="25400" cap="flat" cmpd="sng" algn="ctr">
          <a:solidFill>
            <a:schemeClr val="accent3">
              <a:hueOff val="144037"/>
              <a:satOff val="-23528"/>
              <a:lumOff val="17255"/>
              <a:alphaOff val="0"/>
            </a:schemeClr>
          </a:solidFill>
          <a:prstDash val="solid"/>
        </a:ln>
        <a:effectLst/>
      </dsp:spPr>
      <dsp:style>
        <a:lnRef idx="2">
          <a:scrgbClr r="0" g="0" b="0"/>
        </a:lnRef>
        <a:fillRef idx="1">
          <a:scrgbClr r="0" g="0" b="0"/>
        </a:fillRef>
        <a:effectRef idx="0">
          <a:scrgbClr r="0" g="0" b="0"/>
        </a:effectRef>
        <a:fontRef idx="minor"/>
      </dsp:style>
    </dsp:sp>
    <dsp:sp modelId="{BBD4812B-C4FB-46FC-BD82-2973A1C948BF}">
      <dsp:nvSpPr>
        <dsp:cNvPr id="0" name=""/>
        <dsp:cNvSpPr/>
      </dsp:nvSpPr>
      <dsp:spPr>
        <a:xfrm>
          <a:off x="338469" y="2075200"/>
          <a:ext cx="4738576" cy="472320"/>
        </a:xfrm>
        <a:prstGeom prst="roundRect">
          <a:avLst/>
        </a:prstGeom>
        <a:solidFill>
          <a:schemeClr val="accent3">
            <a:hueOff val="144037"/>
            <a:satOff val="-23528"/>
            <a:lumOff val="1725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107" tIns="0" rIns="179107" bIns="0" numCol="1" spcCol="1270" anchor="ctr" anchorCtr="0">
          <a:noAutofit/>
        </a:bodyPr>
        <a:lstStyle/>
        <a:p>
          <a:pPr marL="0" lvl="0" indent="0" algn="l" defTabSz="711200">
            <a:lnSpc>
              <a:spcPct val="90000"/>
            </a:lnSpc>
            <a:spcBef>
              <a:spcPct val="0"/>
            </a:spcBef>
            <a:spcAft>
              <a:spcPct val="35000"/>
            </a:spcAft>
            <a:buNone/>
          </a:pPr>
          <a:r>
            <a:rPr lang="en-US" sz="1600" kern="1200"/>
            <a:t>3. How Do We Develop a Family Learning Program?</a:t>
          </a:r>
        </a:p>
      </dsp:txBody>
      <dsp:txXfrm>
        <a:off x="361526" y="2098257"/>
        <a:ext cx="4692462" cy="426206"/>
      </dsp:txXfrm>
    </dsp:sp>
    <dsp:sp modelId="{A83CBE40-9E50-4663-BD75-5522220E55C5}">
      <dsp:nvSpPr>
        <dsp:cNvPr id="0" name=""/>
        <dsp:cNvSpPr/>
      </dsp:nvSpPr>
      <dsp:spPr>
        <a:xfrm>
          <a:off x="0" y="3037120"/>
          <a:ext cx="6769395" cy="403200"/>
        </a:xfrm>
        <a:prstGeom prst="rect">
          <a:avLst/>
        </a:prstGeom>
        <a:solidFill>
          <a:schemeClr val="lt1">
            <a:alpha val="90000"/>
            <a:hueOff val="0"/>
            <a:satOff val="0"/>
            <a:lumOff val="0"/>
            <a:alphaOff val="0"/>
          </a:schemeClr>
        </a:solidFill>
        <a:ln w="25400" cap="flat" cmpd="sng" algn="ctr">
          <a:solidFill>
            <a:schemeClr val="accent3">
              <a:hueOff val="216055"/>
              <a:satOff val="-35292"/>
              <a:lumOff val="25882"/>
              <a:alphaOff val="0"/>
            </a:schemeClr>
          </a:solidFill>
          <a:prstDash val="solid"/>
        </a:ln>
        <a:effectLst/>
      </dsp:spPr>
      <dsp:style>
        <a:lnRef idx="2">
          <a:scrgbClr r="0" g="0" b="0"/>
        </a:lnRef>
        <a:fillRef idx="1">
          <a:scrgbClr r="0" g="0" b="0"/>
        </a:fillRef>
        <a:effectRef idx="0">
          <a:scrgbClr r="0" g="0" b="0"/>
        </a:effectRef>
        <a:fontRef idx="minor"/>
      </dsp:style>
    </dsp:sp>
    <dsp:sp modelId="{F95B4E94-7036-443B-98D6-4ED3666F55F0}">
      <dsp:nvSpPr>
        <dsp:cNvPr id="0" name=""/>
        <dsp:cNvSpPr/>
      </dsp:nvSpPr>
      <dsp:spPr>
        <a:xfrm>
          <a:off x="338469" y="2800960"/>
          <a:ext cx="4738576" cy="472320"/>
        </a:xfrm>
        <a:prstGeom prst="roundRect">
          <a:avLst/>
        </a:prstGeom>
        <a:solidFill>
          <a:schemeClr val="accent3">
            <a:hueOff val="216055"/>
            <a:satOff val="-35292"/>
            <a:lumOff val="2588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107" tIns="0" rIns="179107" bIns="0" numCol="1" spcCol="1270" anchor="ctr" anchorCtr="0">
          <a:noAutofit/>
        </a:bodyPr>
        <a:lstStyle/>
        <a:p>
          <a:pPr marL="0" lvl="0" indent="0" algn="l" defTabSz="711200">
            <a:lnSpc>
              <a:spcPct val="90000"/>
            </a:lnSpc>
            <a:spcBef>
              <a:spcPct val="0"/>
            </a:spcBef>
            <a:spcAft>
              <a:spcPct val="35000"/>
            </a:spcAft>
            <a:buNone/>
          </a:pPr>
          <a:r>
            <a:rPr lang="en-US" sz="1600" kern="1200"/>
            <a:t>4. How Do We Begin? </a:t>
          </a:r>
        </a:p>
      </dsp:txBody>
      <dsp:txXfrm>
        <a:off x="361526" y="2824017"/>
        <a:ext cx="4692462" cy="4262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AC2001-685A-4074-BB71-8BA2D9F9F8A3}">
      <dsp:nvSpPr>
        <dsp:cNvPr id="0" name=""/>
        <dsp:cNvSpPr/>
      </dsp:nvSpPr>
      <dsp:spPr>
        <a:xfrm>
          <a:off x="0" y="0"/>
          <a:ext cx="2552700" cy="1531880"/>
        </a:xfrm>
        <a:prstGeom prst="roundRect">
          <a:avLst>
            <a:gd name="adj" fmla="val 10000"/>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a:solidFill>
                <a:schemeClr val="bg1"/>
              </a:solidFill>
              <a:latin typeface="Arial" panose="020B0604020202020204" pitchFamily="34" charset="0"/>
              <a:cs typeface="Arial" panose="020B0604020202020204" pitchFamily="34" charset="0"/>
            </a:rPr>
            <a:t>Define Family Learning Goals, Expectations, and Risks</a:t>
          </a:r>
        </a:p>
      </dsp:txBody>
      <dsp:txXfrm>
        <a:off x="44867" y="44867"/>
        <a:ext cx="2462966" cy="1442146"/>
      </dsp:txXfrm>
    </dsp:sp>
    <dsp:sp modelId="{34F8DA9A-4ED0-4812-97AA-1C149F471DA5}">
      <dsp:nvSpPr>
        <dsp:cNvPr id="0" name=""/>
        <dsp:cNvSpPr/>
      </dsp:nvSpPr>
      <dsp:spPr>
        <a:xfrm rot="5400000">
          <a:off x="988771" y="1570645"/>
          <a:ext cx="575156" cy="689346"/>
        </a:xfrm>
        <a:prstGeom prst="rightArrow">
          <a:avLst>
            <a:gd name="adj1" fmla="val 60000"/>
            <a:gd name="adj2" fmla="val 50000"/>
          </a:avLst>
        </a:prstGeom>
        <a:solidFill>
          <a:schemeClr val="accent4"/>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en-US" sz="2800" kern="1200">
            <a:latin typeface="Frutiger LT 55 Roman" pitchFamily="18" charset="0"/>
          </a:endParaRPr>
        </a:p>
      </dsp:txBody>
      <dsp:txXfrm rot="-5400000">
        <a:off x="1069546" y="1627740"/>
        <a:ext cx="413608" cy="402609"/>
      </dsp:txXfrm>
    </dsp:sp>
    <dsp:sp modelId="{211E4E3A-A3A9-4DB9-898E-41E40F48FBAB}">
      <dsp:nvSpPr>
        <dsp:cNvPr id="0" name=""/>
        <dsp:cNvSpPr/>
      </dsp:nvSpPr>
      <dsp:spPr>
        <a:xfrm>
          <a:off x="0" y="2298756"/>
          <a:ext cx="2552700" cy="1531880"/>
        </a:xfrm>
        <a:prstGeom prst="roundRect">
          <a:avLst>
            <a:gd name="adj" fmla="val 10000"/>
          </a:avLst>
        </a:prstGeom>
        <a:solidFill>
          <a:srgbClr val="39B54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a:solidFill>
                <a:schemeClr val="bg1"/>
              </a:solidFill>
              <a:latin typeface="Arial" panose="020B0604020202020204" pitchFamily="34" charset="0"/>
              <a:cs typeface="Arial" panose="020B0604020202020204" pitchFamily="34" charset="0"/>
            </a:rPr>
            <a:t>Review Goals in Context of Needs to Inform Learning Program Design and Delivery</a:t>
          </a:r>
        </a:p>
      </dsp:txBody>
      <dsp:txXfrm>
        <a:off x="44867" y="2343623"/>
        <a:ext cx="2462966" cy="14421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F2EED0-8E95-460E-81B7-E8E8B0B2DF66}">
      <dsp:nvSpPr>
        <dsp:cNvPr id="0" name=""/>
        <dsp:cNvSpPr/>
      </dsp:nvSpPr>
      <dsp:spPr>
        <a:xfrm>
          <a:off x="596885" y="-75439"/>
          <a:ext cx="7358349" cy="1071265"/>
        </a:xfrm>
        <a:prstGeom prst="rightArrow">
          <a:avLst>
            <a:gd name="adj1" fmla="val 50000"/>
            <a:gd name="adj2" fmla="val 5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254000" bIns="170063" numCol="1" spcCol="1270" anchor="ctr" anchorCtr="0">
          <a:noAutofit/>
        </a:bodyPr>
        <a:lstStyle/>
        <a:p>
          <a:pPr marL="0" lvl="0" indent="0" algn="l" defTabSz="755650">
            <a:lnSpc>
              <a:spcPct val="90000"/>
            </a:lnSpc>
            <a:spcBef>
              <a:spcPct val="0"/>
            </a:spcBef>
            <a:spcAft>
              <a:spcPct val="35000"/>
            </a:spcAft>
            <a:buNone/>
          </a:pPr>
          <a:r>
            <a:rPr lang="en-US" sz="1700" kern="1200"/>
            <a:t>Family Goal</a:t>
          </a:r>
        </a:p>
      </dsp:txBody>
      <dsp:txXfrm>
        <a:off x="596885" y="192377"/>
        <a:ext cx="7090533" cy="535633"/>
      </dsp:txXfrm>
    </dsp:sp>
    <dsp:sp modelId="{9A88B855-76A6-43A3-A05D-CEC6B3401251}">
      <dsp:nvSpPr>
        <dsp:cNvPr id="0" name=""/>
        <dsp:cNvSpPr/>
      </dsp:nvSpPr>
      <dsp:spPr>
        <a:xfrm>
          <a:off x="596885" y="725281"/>
          <a:ext cx="1696099" cy="2035771"/>
        </a:xfrm>
        <a:prstGeom prst="rect">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a:t>Each family member is committed to creating positive social impact, in a way that is aligned with their individual strengths and interests as well as with the family’s values.</a:t>
          </a:r>
        </a:p>
      </dsp:txBody>
      <dsp:txXfrm>
        <a:off x="596885" y="725281"/>
        <a:ext cx="1696099" cy="2035771"/>
      </dsp:txXfrm>
    </dsp:sp>
    <dsp:sp modelId="{505F2180-AE43-4E18-BD3C-CFC0E0E7DA7C}">
      <dsp:nvSpPr>
        <dsp:cNvPr id="0" name=""/>
        <dsp:cNvSpPr/>
      </dsp:nvSpPr>
      <dsp:spPr>
        <a:xfrm>
          <a:off x="2292984" y="281522"/>
          <a:ext cx="5662249" cy="1071265"/>
        </a:xfrm>
        <a:prstGeom prst="rightArrow">
          <a:avLst>
            <a:gd name="adj1" fmla="val 50000"/>
            <a:gd name="adj2" fmla="val 50000"/>
          </a:avLst>
        </a:prstGeom>
        <a:solidFill>
          <a:schemeClr val="accent3">
            <a:hueOff val="72018"/>
            <a:satOff val="-11764"/>
            <a:lumOff val="862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254000" bIns="170063" numCol="1" spcCol="1270" anchor="ctr" anchorCtr="0">
          <a:noAutofit/>
        </a:bodyPr>
        <a:lstStyle/>
        <a:p>
          <a:pPr marL="0" lvl="0" indent="0" algn="l" defTabSz="755650">
            <a:lnSpc>
              <a:spcPct val="90000"/>
            </a:lnSpc>
            <a:spcBef>
              <a:spcPct val="0"/>
            </a:spcBef>
            <a:spcAft>
              <a:spcPct val="35000"/>
            </a:spcAft>
            <a:buNone/>
          </a:pPr>
          <a:r>
            <a:rPr lang="en-US" sz="1700" kern="1200"/>
            <a:t>Family Learning Goal</a:t>
          </a:r>
        </a:p>
      </dsp:txBody>
      <dsp:txXfrm>
        <a:off x="2292984" y="549338"/>
        <a:ext cx="5394433" cy="535633"/>
      </dsp:txXfrm>
    </dsp:sp>
    <dsp:sp modelId="{C742F15B-5B8F-4D72-868D-E4D03C51FF2F}">
      <dsp:nvSpPr>
        <dsp:cNvPr id="0" name=""/>
        <dsp:cNvSpPr/>
      </dsp:nvSpPr>
      <dsp:spPr>
        <a:xfrm>
          <a:off x="2292984" y="1109370"/>
          <a:ext cx="1696099" cy="1931011"/>
        </a:xfrm>
        <a:prstGeom prst="rect">
          <a:avLst/>
        </a:prstGeom>
        <a:solidFill>
          <a:schemeClr val="lt1">
            <a:hueOff val="0"/>
            <a:satOff val="0"/>
            <a:lumOff val="0"/>
            <a:alphaOff val="0"/>
          </a:schemeClr>
        </a:solidFill>
        <a:ln w="25400" cap="flat" cmpd="sng" algn="ctr">
          <a:solidFill>
            <a:schemeClr val="accent3">
              <a:hueOff val="72018"/>
              <a:satOff val="-11764"/>
              <a:lumOff val="862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a:t>Family members have developed personal interests, knowledge and skills to engage in family or personal philanthropy. </a:t>
          </a:r>
        </a:p>
      </dsp:txBody>
      <dsp:txXfrm>
        <a:off x="2292984" y="1109370"/>
        <a:ext cx="1696099" cy="1931011"/>
      </dsp:txXfrm>
    </dsp:sp>
    <dsp:sp modelId="{97BE7B29-4A91-4D76-A920-F166AB7BD4C5}">
      <dsp:nvSpPr>
        <dsp:cNvPr id="0" name=""/>
        <dsp:cNvSpPr/>
      </dsp:nvSpPr>
      <dsp:spPr>
        <a:xfrm>
          <a:off x="3989084" y="638484"/>
          <a:ext cx="3966150" cy="1071265"/>
        </a:xfrm>
        <a:prstGeom prst="rightArrow">
          <a:avLst>
            <a:gd name="adj1" fmla="val 50000"/>
            <a:gd name="adj2" fmla="val 50000"/>
          </a:avLst>
        </a:prstGeom>
        <a:solidFill>
          <a:schemeClr val="accent3">
            <a:hueOff val="144037"/>
            <a:satOff val="-23528"/>
            <a:lumOff val="1725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254000" bIns="170063" numCol="1" spcCol="1270" anchor="ctr" anchorCtr="0">
          <a:noAutofit/>
        </a:bodyPr>
        <a:lstStyle/>
        <a:p>
          <a:pPr marL="0" lvl="0" indent="0" algn="l" defTabSz="755650">
            <a:lnSpc>
              <a:spcPct val="90000"/>
            </a:lnSpc>
            <a:spcBef>
              <a:spcPct val="0"/>
            </a:spcBef>
            <a:spcAft>
              <a:spcPct val="35000"/>
            </a:spcAft>
            <a:buNone/>
          </a:pPr>
          <a:r>
            <a:rPr lang="en-US" sz="1700" kern="1200"/>
            <a:t>Program Design &amp; Delivery</a:t>
          </a:r>
        </a:p>
      </dsp:txBody>
      <dsp:txXfrm>
        <a:off x="3989084" y="906300"/>
        <a:ext cx="3698334" cy="535633"/>
      </dsp:txXfrm>
    </dsp:sp>
    <dsp:sp modelId="{AADB8D38-E888-4177-A10D-6C672F774977}">
      <dsp:nvSpPr>
        <dsp:cNvPr id="0" name=""/>
        <dsp:cNvSpPr/>
      </dsp:nvSpPr>
      <dsp:spPr>
        <a:xfrm>
          <a:off x="3989084" y="1466332"/>
          <a:ext cx="1696099" cy="1943922"/>
        </a:xfrm>
        <a:prstGeom prst="rect">
          <a:avLst/>
        </a:prstGeom>
        <a:solidFill>
          <a:schemeClr val="lt1">
            <a:hueOff val="0"/>
            <a:satOff val="0"/>
            <a:lumOff val="0"/>
            <a:alphaOff val="0"/>
          </a:schemeClr>
        </a:solidFill>
        <a:ln w="25400" cap="flat" cmpd="sng" algn="ctr">
          <a:solidFill>
            <a:schemeClr val="accent3">
              <a:hueOff val="144037"/>
              <a:satOff val="-23528"/>
              <a:lumOff val="1725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Font typeface="Arial" panose="020B0604020202020204" pitchFamily="34" charset="0"/>
            <a:buNone/>
          </a:pPr>
          <a:r>
            <a:rPr lang="en-US" sz="1400" kern="1200"/>
            <a:t>a) ages 5-18: participate in monthly community service</a:t>
          </a:r>
        </a:p>
        <a:p>
          <a:pPr marL="0" lvl="0" indent="0" algn="l" defTabSz="622300">
            <a:lnSpc>
              <a:spcPct val="90000"/>
            </a:lnSpc>
            <a:spcBef>
              <a:spcPct val="0"/>
            </a:spcBef>
            <a:spcAft>
              <a:spcPct val="35000"/>
            </a:spcAft>
            <a:buFont typeface="Arial" panose="020B0604020202020204" pitchFamily="34" charset="0"/>
            <a:buNone/>
          </a:pPr>
          <a:r>
            <a:rPr lang="en-US" sz="1400" kern="1200"/>
            <a:t>b) ages 19-25: join foundation junior board responsible for  $100K in philanthropic giving</a:t>
          </a:r>
        </a:p>
      </dsp:txBody>
      <dsp:txXfrm>
        <a:off x="3989084" y="1466332"/>
        <a:ext cx="1696099" cy="1943922"/>
      </dsp:txXfrm>
    </dsp:sp>
    <dsp:sp modelId="{9F9A1927-947F-4DDB-AE2E-7A17BC00EEB1}">
      <dsp:nvSpPr>
        <dsp:cNvPr id="0" name=""/>
        <dsp:cNvSpPr/>
      </dsp:nvSpPr>
      <dsp:spPr>
        <a:xfrm>
          <a:off x="5685183" y="995446"/>
          <a:ext cx="2270050" cy="1071265"/>
        </a:xfrm>
        <a:prstGeom prst="rightArrow">
          <a:avLst>
            <a:gd name="adj1" fmla="val 50000"/>
            <a:gd name="adj2" fmla="val 50000"/>
          </a:avLst>
        </a:prstGeom>
        <a:solidFill>
          <a:schemeClr val="accent3">
            <a:hueOff val="216055"/>
            <a:satOff val="-35292"/>
            <a:lumOff val="2588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254000" bIns="170063" numCol="1" spcCol="1270" anchor="ctr" anchorCtr="0">
          <a:noAutofit/>
        </a:bodyPr>
        <a:lstStyle/>
        <a:p>
          <a:pPr marL="0" lvl="0" indent="0" algn="l" defTabSz="755650">
            <a:lnSpc>
              <a:spcPct val="90000"/>
            </a:lnSpc>
            <a:spcBef>
              <a:spcPct val="0"/>
            </a:spcBef>
            <a:spcAft>
              <a:spcPct val="35000"/>
            </a:spcAft>
            <a:buNone/>
          </a:pPr>
          <a:r>
            <a:rPr lang="en-US" sz="1700" kern="1200"/>
            <a:t>Desired Outcomes</a:t>
          </a:r>
        </a:p>
      </dsp:txBody>
      <dsp:txXfrm>
        <a:off x="5685183" y="1263262"/>
        <a:ext cx="2002234" cy="535633"/>
      </dsp:txXfrm>
    </dsp:sp>
    <dsp:sp modelId="{ACF62E45-CFA5-499D-B2C6-722C11AA720B}">
      <dsp:nvSpPr>
        <dsp:cNvPr id="0" name=""/>
        <dsp:cNvSpPr/>
      </dsp:nvSpPr>
      <dsp:spPr>
        <a:xfrm>
          <a:off x="5696736" y="1603809"/>
          <a:ext cx="1711552" cy="2405676"/>
        </a:xfrm>
        <a:prstGeom prst="rect">
          <a:avLst/>
        </a:prstGeom>
        <a:solidFill>
          <a:schemeClr val="lt1">
            <a:hueOff val="0"/>
            <a:satOff val="0"/>
            <a:lumOff val="0"/>
            <a:alphaOff val="0"/>
          </a:schemeClr>
        </a:solidFill>
        <a:ln w="25400" cap="flat" cmpd="sng" algn="ctr">
          <a:solidFill>
            <a:schemeClr val="accent3">
              <a:hueOff val="216055"/>
              <a:satOff val="-35292"/>
              <a:lumOff val="2588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Font typeface="Arial" panose="020B0604020202020204" pitchFamily="34" charset="0"/>
            <a:buNone/>
          </a:pPr>
          <a:r>
            <a:rPr lang="en-US" sz="1400" kern="1200"/>
            <a:t>a) Creation of a personal giving philosophy rooted in service and active participation</a:t>
          </a:r>
        </a:p>
        <a:p>
          <a:pPr marL="0" lvl="0" indent="0" algn="l" defTabSz="622300">
            <a:lnSpc>
              <a:spcPct val="90000"/>
            </a:lnSpc>
            <a:spcBef>
              <a:spcPct val="0"/>
            </a:spcBef>
            <a:spcAft>
              <a:spcPct val="35000"/>
            </a:spcAft>
            <a:buFont typeface="Arial" panose="020B0604020202020204" pitchFamily="34" charset="0"/>
            <a:buNone/>
          </a:pPr>
          <a:r>
            <a:rPr lang="en-US" sz="1400" kern="1200"/>
            <a:t>b)Value of giving back to the community is instilled</a:t>
          </a:r>
        </a:p>
        <a:p>
          <a:pPr marL="0" lvl="0" indent="0" algn="l" defTabSz="622300">
            <a:lnSpc>
              <a:spcPct val="90000"/>
            </a:lnSpc>
            <a:spcBef>
              <a:spcPct val="0"/>
            </a:spcBef>
            <a:spcAft>
              <a:spcPct val="35000"/>
            </a:spcAft>
            <a:buFont typeface="Arial" panose="020B0604020202020204" pitchFamily="34" charset="0"/>
            <a:buNone/>
          </a:pPr>
          <a:r>
            <a:rPr lang="en-US" sz="1400" kern="1200"/>
            <a:t>c) Foundational due diligence skills developed </a:t>
          </a:r>
        </a:p>
      </dsp:txBody>
      <dsp:txXfrm>
        <a:off x="5696736" y="1603809"/>
        <a:ext cx="1711552" cy="240567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13979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3407"/>
          </a:xfrm>
          <a:prstGeom prst="rect">
            <a:avLst/>
          </a:prstGeom>
        </p:spPr>
        <p:txBody>
          <a:bodyPr vert="horz" lIns="91440" tIns="45720" rIns="91440" bIns="45720" rtlCol="0"/>
          <a:lstStyle>
            <a:lvl1pPr algn="r">
              <a:defRPr sz="1200"/>
            </a:lvl1pPr>
          </a:lstStyle>
          <a:p>
            <a:fld id="{D787DC61-AEB8-4A72-B25C-5024003F1CC4}" type="datetimeFigureOut">
              <a:rPr lang="en-US" smtClean="0"/>
              <a:t>9/29/2021</a:t>
            </a:fld>
            <a:endParaRPr lang="en-US"/>
          </a:p>
        </p:txBody>
      </p:sp>
      <p:sp>
        <p:nvSpPr>
          <p:cNvPr id="4" name="Slide Image Placeholder 3"/>
          <p:cNvSpPr>
            <a:spLocks noGrp="1" noRot="1" noChangeAspect="1"/>
          </p:cNvSpPr>
          <p:nvPr>
            <p:ph type="sldImg" idx="2"/>
          </p:nvPr>
        </p:nvSpPr>
        <p:spPr>
          <a:xfrm>
            <a:off x="735013" y="1154113"/>
            <a:ext cx="5540375" cy="31162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44861"/>
            <a:ext cx="5608320" cy="363670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37840" cy="46340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9"/>
            <a:ext cx="3037840" cy="463406"/>
          </a:xfrm>
          <a:prstGeom prst="rect">
            <a:avLst/>
          </a:prstGeom>
        </p:spPr>
        <p:txBody>
          <a:bodyPr vert="horz" lIns="91440" tIns="45720" rIns="91440" bIns="45720" rtlCol="0" anchor="b"/>
          <a:lstStyle>
            <a:lvl1pPr algn="r">
              <a:defRPr sz="1200"/>
            </a:lvl1pPr>
          </a:lstStyle>
          <a:p>
            <a:fld id="{A9E48FE0-2FF9-46A1-9980-C644D9749422}" type="slidenum">
              <a:rPr lang="en-US" smtClean="0"/>
              <a:t>‹#›</a:t>
            </a:fld>
            <a:endParaRPr lang="en-US"/>
          </a:p>
        </p:txBody>
      </p:sp>
    </p:spTree>
    <p:extLst>
      <p:ext uri="{BB962C8B-B14F-4D97-AF65-F5344CB8AC3E}">
        <p14:creationId xmlns:p14="http://schemas.microsoft.com/office/powerpoint/2010/main" val="2407753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E48FE0-2FF9-46A1-9980-C644D9749422}" type="slidenum">
              <a:rPr lang="en-US" smtClean="0"/>
              <a:t>1</a:t>
            </a:fld>
            <a:endParaRPr lang="en-US"/>
          </a:p>
        </p:txBody>
      </p:sp>
    </p:spTree>
    <p:extLst>
      <p:ext uri="{BB962C8B-B14F-4D97-AF65-F5344CB8AC3E}">
        <p14:creationId xmlns:p14="http://schemas.microsoft.com/office/powerpoint/2010/main" val="33783426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u="sng"/>
              <a:t>Talking Points</a:t>
            </a:r>
            <a:endParaRPr lang="en-US" sz="1100" b="0" u="none"/>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u="none"/>
              <a:t>From Dennis T. Jaffe’s book, </a:t>
            </a:r>
            <a:r>
              <a:rPr lang="en-US" sz="1100" b="0" i="1" u="none"/>
              <a:t>Borrowed From Your Grandchildren: The Evolution of 100-Year Family Enterprises</a:t>
            </a:r>
            <a:r>
              <a:rPr lang="en-US" sz="1100" b="0" u="none"/>
              <a:t> – families that last beyond three generations place emphasis on family education </a:t>
            </a:r>
          </a:p>
          <a:p>
            <a:pPr marL="171450" indent="-171450">
              <a:buFont typeface="Arial" panose="020B0604020202020204" pitchFamily="34" charset="0"/>
              <a:buChar char="•"/>
            </a:pPr>
            <a:endParaRPr lang="en-US" sz="1100" b="0" u="none"/>
          </a:p>
        </p:txBody>
      </p:sp>
      <p:sp>
        <p:nvSpPr>
          <p:cNvPr id="4" name="Slide Number Placeholder 3"/>
          <p:cNvSpPr>
            <a:spLocks noGrp="1"/>
          </p:cNvSpPr>
          <p:nvPr>
            <p:ph type="sldNum" sz="quarter" idx="5"/>
          </p:nvPr>
        </p:nvSpPr>
        <p:spPr/>
        <p:txBody>
          <a:bodyPr/>
          <a:lstStyle/>
          <a:p>
            <a:fld id="{A9E48FE0-2FF9-46A1-9980-C644D9749422}" type="slidenum">
              <a:rPr lang="en-US" smtClean="0"/>
              <a:t>10</a:t>
            </a:fld>
            <a:endParaRPr lang="en-US"/>
          </a:p>
        </p:txBody>
      </p:sp>
    </p:spTree>
    <p:extLst>
      <p:ext uri="{BB962C8B-B14F-4D97-AF65-F5344CB8AC3E}">
        <p14:creationId xmlns:p14="http://schemas.microsoft.com/office/powerpoint/2010/main" val="9506442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u="sng"/>
              <a:t>Talking Points</a:t>
            </a:r>
            <a:endParaRPr lang="en-US" sz="1100" b="0" u="none"/>
          </a:p>
          <a:p>
            <a:pPr marL="171450" indent="-171450">
              <a:buFont typeface="Arial" panose="020B0604020202020204" pitchFamily="34" charset="0"/>
              <a:buChar char="•"/>
            </a:pPr>
            <a:r>
              <a:rPr lang="en-US" sz="1100" b="0" u="none"/>
              <a:t>In addition to the great wealth transfer, there is also a </a:t>
            </a:r>
            <a:r>
              <a:rPr lang="en-US" sz="1100" b="1" u="none"/>
              <a:t>great leadership transfer</a:t>
            </a:r>
          </a:p>
          <a:p>
            <a:pPr marL="171450" lvl="0" indent="-171450">
              <a:buFont typeface="Arial" panose="020B0604020202020204" pitchFamily="34" charset="0"/>
              <a:buChar char="•"/>
            </a:pPr>
            <a:r>
              <a:rPr lang="en-US" sz="1100" b="0" u="none"/>
              <a:t>62% of G1 members surveyed in the 2019 FOX Family Office Benchmarking Report within 4-6 years of a transition, were without a family learning program to support the transitions</a:t>
            </a:r>
          </a:p>
          <a:p>
            <a:pPr marL="628650" lvl="1" indent="-171450">
              <a:buFont typeface="Arial" panose="020B0604020202020204" pitchFamily="34" charset="0"/>
              <a:buChar char="•"/>
            </a:pPr>
            <a:endParaRPr lang="en-US" sz="1100" b="0" u="none"/>
          </a:p>
          <a:p>
            <a:pPr marL="0" lvl="0" indent="0">
              <a:buFont typeface="Arial" panose="020B0604020202020204" pitchFamily="34" charset="0"/>
              <a:buNone/>
            </a:pPr>
            <a:r>
              <a:rPr lang="en-US" sz="1100" b="1" u="sng"/>
              <a:t>Discussion Question: </a:t>
            </a:r>
            <a:endParaRPr lang="en-US" sz="1100" b="0" u="none"/>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u="none"/>
              <a:t>Think about everything you plan for, spend money and time on. Now consider, what will happen if you pass money down to people who are unprepared for it?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u="none"/>
              <a:t>If your rising gen were suddenly asked to assume leadership positions in the family in one year, what would they need to do and learn to get up to speed? </a:t>
            </a:r>
          </a:p>
          <a:p>
            <a:pPr marL="0" lvl="0" indent="0">
              <a:buFont typeface="Arial" panose="020B0604020202020204" pitchFamily="34" charset="0"/>
              <a:buNone/>
            </a:pPr>
            <a:endParaRPr lang="en-US" sz="1100" b="1" u="sng"/>
          </a:p>
          <a:p>
            <a:pPr marL="171450" lvl="0" indent="-171450">
              <a:buFont typeface="Arial" panose="020B0604020202020204" pitchFamily="34" charset="0"/>
              <a:buChar char="•"/>
            </a:pPr>
            <a:endParaRPr lang="en-US" sz="1100" b="0" u="none"/>
          </a:p>
        </p:txBody>
      </p:sp>
      <p:sp>
        <p:nvSpPr>
          <p:cNvPr id="4" name="Slide Number Placeholder 3"/>
          <p:cNvSpPr>
            <a:spLocks noGrp="1"/>
          </p:cNvSpPr>
          <p:nvPr>
            <p:ph type="sldNum" sz="quarter" idx="5"/>
          </p:nvPr>
        </p:nvSpPr>
        <p:spPr/>
        <p:txBody>
          <a:bodyPr/>
          <a:lstStyle/>
          <a:p>
            <a:fld id="{A9E48FE0-2FF9-46A1-9980-C644D9749422}" type="slidenum">
              <a:rPr lang="en-US" smtClean="0"/>
              <a:t>11</a:t>
            </a:fld>
            <a:endParaRPr lang="en-US"/>
          </a:p>
        </p:txBody>
      </p:sp>
    </p:spTree>
    <p:extLst>
      <p:ext uri="{BB962C8B-B14F-4D97-AF65-F5344CB8AC3E}">
        <p14:creationId xmlns:p14="http://schemas.microsoft.com/office/powerpoint/2010/main" val="42449110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u="sng"/>
              <a:t>Talking Points:</a:t>
            </a:r>
          </a:p>
          <a:p>
            <a:pPr marL="171450" indent="-171450">
              <a:buFont typeface="Arial" panose="020B0604020202020204" pitchFamily="34" charset="0"/>
              <a:buChar char="•"/>
            </a:pPr>
            <a:r>
              <a:rPr lang="en-US" sz="1100" b="0" u="none"/>
              <a:t>Here are a few additional examples of family learning goals / why family learning is important from FOX members</a:t>
            </a:r>
          </a:p>
          <a:p>
            <a:pPr marL="171450" indent="-171450">
              <a:buFont typeface="Arial" panose="020B0604020202020204" pitchFamily="34" charset="0"/>
              <a:buChar char="•"/>
            </a:pPr>
            <a:endParaRPr lang="en-US" sz="1100" b="0" u="none"/>
          </a:p>
          <a:p>
            <a:endParaRPr lang="en-US" sz="1100" b="0" u="none"/>
          </a:p>
          <a:p>
            <a:endParaRPr lang="en-US" sz="1100" b="0" u="none"/>
          </a:p>
        </p:txBody>
      </p:sp>
      <p:sp>
        <p:nvSpPr>
          <p:cNvPr id="4" name="Slide Number Placeholder 3"/>
          <p:cNvSpPr>
            <a:spLocks noGrp="1"/>
          </p:cNvSpPr>
          <p:nvPr>
            <p:ph type="sldNum" sz="quarter" idx="5"/>
          </p:nvPr>
        </p:nvSpPr>
        <p:spPr/>
        <p:txBody>
          <a:bodyPr/>
          <a:lstStyle/>
          <a:p>
            <a:fld id="{A9E48FE0-2FF9-46A1-9980-C644D9749422}" type="slidenum">
              <a:rPr lang="en-US" smtClean="0"/>
              <a:t>12</a:t>
            </a:fld>
            <a:endParaRPr lang="en-US"/>
          </a:p>
        </p:txBody>
      </p:sp>
    </p:spTree>
    <p:extLst>
      <p:ext uri="{BB962C8B-B14F-4D97-AF65-F5344CB8AC3E}">
        <p14:creationId xmlns:p14="http://schemas.microsoft.com/office/powerpoint/2010/main" val="25003540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sz="1100" b="1" u="sng"/>
              <a:t>Talking Points:</a:t>
            </a:r>
            <a:endParaRPr lang="en-US" sz="1100" u="sng"/>
          </a:p>
          <a:p>
            <a:pPr>
              <a:buFont typeface="Arial" pitchFamily="34" charset="0"/>
              <a:buChar char="•"/>
            </a:pPr>
            <a:r>
              <a:rPr lang="en-US" sz="1100"/>
              <a:t> This</a:t>
            </a:r>
            <a:r>
              <a:rPr lang="en-US" sz="1100" baseline="0"/>
              <a:t> helps the family identify how they are actualizing (or not actualizing) education as a key value.  </a:t>
            </a:r>
          </a:p>
          <a:p>
            <a:pPr>
              <a:buFont typeface="Arial" pitchFamily="34" charset="0"/>
              <a:buChar char="•"/>
            </a:pPr>
            <a:r>
              <a:rPr lang="en-US" sz="1100" baseline="0"/>
              <a:t> Are your education efforts aligned to the family vision or an area of opportunity?</a:t>
            </a:r>
          </a:p>
          <a:p>
            <a:pPr>
              <a:buFont typeface="Arial" pitchFamily="34" charset="0"/>
              <a:buNone/>
            </a:pPr>
            <a:endParaRPr lang="en-US" sz="1100" baseline="0"/>
          </a:p>
          <a:p>
            <a:pPr>
              <a:buFont typeface="Arial" pitchFamily="34" charset="0"/>
              <a:buNone/>
            </a:pPr>
            <a:endParaRPr lang="en-US" sz="1100" baseline="0"/>
          </a:p>
          <a:p>
            <a:pPr>
              <a:buFont typeface="Arial" pitchFamily="34" charset="0"/>
              <a:buNone/>
            </a:pPr>
            <a:r>
              <a:rPr lang="en-US" sz="1100" b="1" u="sng" baseline="0"/>
              <a:t>Activity/Discussion:</a:t>
            </a:r>
          </a:p>
          <a:p>
            <a:pPr marL="171450" indent="-171450">
              <a:buFont typeface="Arial" panose="020B0604020202020204" pitchFamily="34" charset="0"/>
              <a:buChar char="•"/>
            </a:pPr>
            <a:r>
              <a:rPr lang="en-US" sz="1100" baseline="0"/>
              <a:t>Print this slide and give participants 3-5 minutes to </a:t>
            </a:r>
            <a:r>
              <a:rPr lang="en-US" sz="1100" i="1" u="none" baseline="0"/>
              <a:t>mark an x </a:t>
            </a:r>
            <a:r>
              <a:rPr lang="en-US" sz="1100" baseline="0"/>
              <a:t>on the chart to indicate where they </a:t>
            </a:r>
            <a:r>
              <a:rPr lang="en-US" sz="1100" i="1" u="none" baseline="0"/>
              <a:t>currently fall </a:t>
            </a:r>
            <a:r>
              <a:rPr lang="en-US" sz="1100" baseline="0"/>
              <a:t>on the spectrum and </a:t>
            </a:r>
            <a:r>
              <a:rPr lang="en-US" sz="1100" u="sng" baseline="0"/>
              <a:t>circle</a:t>
            </a:r>
            <a:r>
              <a:rPr lang="en-US" sz="1100" baseline="0"/>
              <a:t> where they would like the </a:t>
            </a:r>
            <a:r>
              <a:rPr lang="en-US" sz="1100" u="sng" baseline="0"/>
              <a:t>family to be in the future</a:t>
            </a:r>
            <a:r>
              <a:rPr lang="en-US" sz="1100" baseline="0"/>
              <a:t>. </a:t>
            </a:r>
            <a:endParaRPr lang="en-US" sz="1100"/>
          </a:p>
          <a:p>
            <a:endParaRPr lang="en-US" sz="1100"/>
          </a:p>
        </p:txBody>
      </p:sp>
      <p:sp>
        <p:nvSpPr>
          <p:cNvPr id="4" name="Slide Number Placeholder 3"/>
          <p:cNvSpPr>
            <a:spLocks noGrp="1"/>
          </p:cNvSpPr>
          <p:nvPr>
            <p:ph type="sldNum" sz="quarter" idx="10"/>
          </p:nvPr>
        </p:nvSpPr>
        <p:spPr/>
        <p:txBody>
          <a:bodyPr/>
          <a:lstStyle/>
          <a:p>
            <a:fld id="{5FA2A6A5-E6ED-4E35-B423-89F45F43DBF7}" type="slidenum">
              <a:rPr lang="en-US" smtClean="0"/>
              <a:pPr/>
              <a:t>13</a:t>
            </a:fld>
            <a:endParaRPr lang="en-US"/>
          </a:p>
        </p:txBody>
      </p:sp>
    </p:spTree>
    <p:extLst>
      <p:ext uri="{BB962C8B-B14F-4D97-AF65-F5344CB8AC3E}">
        <p14:creationId xmlns:p14="http://schemas.microsoft.com/office/powerpoint/2010/main" val="4280028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100" b="1" u="sng"/>
              <a:t>Talking Points:</a:t>
            </a:r>
          </a:p>
          <a:p>
            <a:pPr marL="171450" indent="-171450">
              <a:buFont typeface="Arial" panose="020B0604020202020204" pitchFamily="34" charset="0"/>
              <a:buChar char="•"/>
            </a:pPr>
            <a:r>
              <a:rPr lang="en-US" sz="1100"/>
              <a:t>Are you talking about learning as an expense or an investment in the family capital? </a:t>
            </a:r>
          </a:p>
        </p:txBody>
      </p:sp>
      <p:sp>
        <p:nvSpPr>
          <p:cNvPr id="4" name="Slide Number Placeholder 3"/>
          <p:cNvSpPr>
            <a:spLocks noGrp="1"/>
          </p:cNvSpPr>
          <p:nvPr>
            <p:ph type="sldNum" sz="quarter" idx="5"/>
          </p:nvPr>
        </p:nvSpPr>
        <p:spPr/>
        <p:txBody>
          <a:bodyPr/>
          <a:lstStyle/>
          <a:p>
            <a:fld id="{A9E48FE0-2FF9-46A1-9980-C644D9749422}" type="slidenum">
              <a:rPr lang="en-US" smtClean="0"/>
              <a:t>14</a:t>
            </a:fld>
            <a:endParaRPr lang="en-US"/>
          </a:p>
        </p:txBody>
      </p:sp>
    </p:spTree>
    <p:extLst>
      <p:ext uri="{BB962C8B-B14F-4D97-AF65-F5344CB8AC3E}">
        <p14:creationId xmlns:p14="http://schemas.microsoft.com/office/powerpoint/2010/main" val="8389925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E48FE0-2FF9-46A1-9980-C644D9749422}" type="slidenum">
              <a:rPr lang="en-US" smtClean="0"/>
              <a:t>15</a:t>
            </a:fld>
            <a:endParaRPr lang="en-US"/>
          </a:p>
        </p:txBody>
      </p:sp>
    </p:spTree>
    <p:extLst>
      <p:ext uri="{BB962C8B-B14F-4D97-AF65-F5344CB8AC3E}">
        <p14:creationId xmlns:p14="http://schemas.microsoft.com/office/powerpoint/2010/main" val="36335484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US" sz="1100" b="1" i="0" u="sng">
                <a:effectLst/>
                <a:latin typeface="+mn-lt"/>
              </a:rPr>
              <a:t>Talking Points</a:t>
            </a:r>
          </a:p>
          <a:p>
            <a:pPr marL="171450" lvl="0" indent="-171450">
              <a:buFont typeface="Arial" panose="020B0604020202020204" pitchFamily="34" charset="0"/>
              <a:buChar char="•"/>
            </a:pPr>
            <a:r>
              <a:rPr lang="en-US" sz="1100" b="0" i="0" u="none">
                <a:effectLst/>
                <a:latin typeface="+mn-lt"/>
              </a:rPr>
              <a:t>Our definition of family learning implies that a family learning program has parallel goals of supporting the family goals as well as the individual’s ability to self-actualize. </a:t>
            </a:r>
          </a:p>
          <a:p>
            <a:pPr marL="171450" lvl="0" indent="-171450">
              <a:buFont typeface="Arial" panose="020B0604020202020204" pitchFamily="34" charset="0"/>
              <a:buChar char="•"/>
            </a:pPr>
            <a:r>
              <a:rPr lang="en-US" sz="1100" b="0" i="0" u="none">
                <a:effectLst/>
                <a:latin typeface="+mn-lt"/>
              </a:rPr>
              <a:t>In order to achieve those goals, we develop a family learning program that focuses on the family’s core areas of sustainability, which also promote individuals in living a purposeful life. </a:t>
            </a:r>
          </a:p>
          <a:p>
            <a:pPr marL="171450" lvl="0" indent="-171450">
              <a:buFont typeface="Arial" panose="020B0604020202020204" pitchFamily="34" charset="0"/>
              <a:buChar char="•"/>
            </a:pPr>
            <a:r>
              <a:rPr lang="en-US" sz="1100" b="0" i="0" u="none">
                <a:effectLst/>
                <a:latin typeface="+mn-lt"/>
              </a:rPr>
              <a:t>Some common pillars of family learning programs include financial literacy, philanthropy, personal leadership, entrepreneurship, and responsible ownership. </a:t>
            </a:r>
          </a:p>
          <a:p>
            <a:pPr marL="171450" lvl="0" indent="-171450">
              <a:buFont typeface="Arial" panose="020B0604020202020204" pitchFamily="34" charset="0"/>
              <a:buChar char="•"/>
            </a:pPr>
            <a:r>
              <a:rPr lang="en-US" sz="1100" b="0" i="0" u="none">
                <a:effectLst/>
                <a:latin typeface="+mn-lt"/>
              </a:rPr>
              <a:t>We also want to develop a program that caters to different learning styles, is flexible, multi-disciplinary, and has a curated list of experiences. We discuss best practices in greater depth a bit later. </a:t>
            </a:r>
          </a:p>
          <a:p>
            <a:pPr marL="0" lvl="0" indent="0">
              <a:buFont typeface="Arial" panose="020B0604020202020204" pitchFamily="34" charset="0"/>
              <a:buNone/>
            </a:pPr>
            <a:endParaRPr lang="en-US" sz="1100" b="0" i="0" u="none">
              <a:effectLst/>
              <a:latin typeface="+mn-lt"/>
            </a:endParaRPr>
          </a:p>
          <a:p>
            <a:pPr marL="0" lvl="0" indent="0">
              <a:buFont typeface="Arial" panose="020B0604020202020204" pitchFamily="34" charset="0"/>
              <a:buNone/>
            </a:pPr>
            <a:r>
              <a:rPr lang="en-US" sz="1100" b="1" i="0" u="sng">
                <a:effectLst/>
                <a:latin typeface="+mn-lt"/>
              </a:rPr>
              <a:t>Discussion Question:</a:t>
            </a:r>
            <a:endParaRPr lang="en-US" sz="1100" b="0" i="0" u="none">
              <a:effectLst/>
              <a:latin typeface="+mn-lt"/>
            </a:endParaRPr>
          </a:p>
          <a:p>
            <a:pPr marL="171450" lvl="0" indent="-171450">
              <a:buFont typeface="Arial" panose="020B0604020202020204" pitchFamily="34" charset="0"/>
              <a:buChar char="•"/>
            </a:pPr>
            <a:r>
              <a:rPr lang="en-US" sz="1100" b="0" i="0" u="none">
                <a:effectLst/>
                <a:latin typeface="+mn-lt"/>
              </a:rPr>
              <a:t>What pillars do we want in family learning program? Think beyond what is listed in this slide!</a:t>
            </a:r>
            <a:endParaRPr lang="en-US" sz="1100" b="1" i="0" u="sng">
              <a:effectLst/>
              <a:latin typeface="+mn-lt"/>
            </a:endParaRPr>
          </a:p>
          <a:p>
            <a:pPr marL="628650" lvl="1" indent="-171450">
              <a:buFont typeface="Arial" panose="020B0604020202020204" pitchFamily="34" charset="0"/>
              <a:buChar char="•"/>
            </a:pPr>
            <a:endParaRPr lang="en-US" sz="1100" b="0" i="0" u="none">
              <a:effectLst/>
              <a:latin typeface="+mn-lt"/>
            </a:endParaRPr>
          </a:p>
          <a:p>
            <a:pPr marL="171450" indent="-171450">
              <a:buFont typeface="Arial" panose="020B0604020202020204" pitchFamily="34" charset="0"/>
              <a:buChar char="•"/>
            </a:pPr>
            <a:endParaRPr lang="en-US" sz="1100" b="0" u="none">
              <a:effectLst/>
              <a:latin typeface="+mn-lt"/>
            </a:endParaRPr>
          </a:p>
          <a:p>
            <a:pPr marL="171450" indent="-171450">
              <a:buFont typeface="Arial" panose="020B0604020202020204" pitchFamily="34" charset="0"/>
              <a:buChar char="•"/>
            </a:pPr>
            <a:endParaRPr lang="en-US" sz="1100" b="1" u="sng">
              <a:effectLst/>
              <a:latin typeface="+mn-lt"/>
            </a:endParaRPr>
          </a:p>
        </p:txBody>
      </p:sp>
      <p:sp>
        <p:nvSpPr>
          <p:cNvPr id="4" name="Slide Number Placeholder 3"/>
          <p:cNvSpPr>
            <a:spLocks noGrp="1"/>
          </p:cNvSpPr>
          <p:nvPr>
            <p:ph type="sldNum" sz="quarter" idx="5"/>
          </p:nvPr>
        </p:nvSpPr>
        <p:spPr/>
        <p:txBody>
          <a:bodyPr/>
          <a:lstStyle/>
          <a:p>
            <a:fld id="{A9E48FE0-2FF9-46A1-9980-C644D9749422}" type="slidenum">
              <a:rPr lang="en-US" smtClean="0"/>
              <a:t>16</a:t>
            </a:fld>
            <a:endParaRPr lang="en-US"/>
          </a:p>
        </p:txBody>
      </p:sp>
    </p:spTree>
    <p:extLst>
      <p:ext uri="{BB962C8B-B14F-4D97-AF65-F5344CB8AC3E}">
        <p14:creationId xmlns:p14="http://schemas.microsoft.com/office/powerpoint/2010/main" val="6050895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100" b="1" u="sng"/>
              <a:t>Talking Points</a:t>
            </a:r>
            <a:endParaRPr lang="en-US" sz="1100" b="0" u="none"/>
          </a:p>
          <a:p>
            <a:pPr marL="171450" indent="-171450" defTabSz="931774">
              <a:buFont typeface="Arial" panose="020B0604020202020204" pitchFamily="34" charset="0"/>
              <a:buChar char="•"/>
              <a:defRPr/>
            </a:pPr>
            <a:r>
              <a:rPr lang="en-US" sz="1100" b="0" u="none"/>
              <a:t>This graphic provides a further example of what those education pillars might be and how you might focus on them at different ages. </a:t>
            </a:r>
          </a:p>
          <a:p>
            <a:pPr marL="171450" indent="-171450" defTabSz="931774">
              <a:buFont typeface="Arial" panose="020B0604020202020204" pitchFamily="34" charset="0"/>
              <a:buChar char="•"/>
              <a:defRPr/>
            </a:pPr>
            <a:r>
              <a:rPr lang="en-US" sz="1100" b="0" u="none"/>
              <a:t>Your learning program will consider that needs change with age, so this graphic can be a helpful guide to get a sense of how you might differentiate learning by age bracket</a:t>
            </a:r>
          </a:p>
          <a:p>
            <a:pPr marL="171450" indent="-171450" defTabSz="931774">
              <a:buFont typeface="Arial" panose="020B0604020202020204" pitchFamily="34" charset="0"/>
              <a:buChar char="•"/>
              <a:defRPr/>
            </a:pPr>
            <a:r>
              <a:rPr lang="en-US" sz="1100" b="0" u="none"/>
              <a:t>For example, you want adolescents to begin developing personal leadership skills – those skills that help individuals direct their own lives; as they move into adulthood, personal leadership becomes a much bigger focus that remains through mid-life, and then decreases in focus in late adulthood</a:t>
            </a:r>
          </a:p>
          <a:p>
            <a:pPr marL="171450" indent="-171450" defTabSz="931774">
              <a:buFont typeface="Arial" panose="020B0604020202020204" pitchFamily="34" charset="0"/>
              <a:buChar char="•"/>
              <a:defRPr/>
            </a:pPr>
            <a:r>
              <a:rPr lang="en-US" sz="1100" b="0" u="none"/>
              <a:t>Begin to think about what can be done internally, by the family or family office. What needs to be outsourced?</a:t>
            </a:r>
            <a:endParaRPr lang="en-US" sz="110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8ED293-323F-4891-BE5E-9EAC93E9593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75112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1" u="sng">
                <a:latin typeface="+mn-lt"/>
              </a:rPr>
              <a:t>Talkin</a:t>
            </a:r>
            <a:r>
              <a:rPr lang="en-US" sz="1000" b="1" u="sng" baseline="0">
                <a:latin typeface="+mn-lt"/>
              </a:rPr>
              <a:t>g Points:</a:t>
            </a:r>
          </a:p>
          <a:p>
            <a:pPr marL="171450" indent="-171450">
              <a:buFont typeface="Arial" panose="020B0604020202020204" pitchFamily="34" charset="0"/>
              <a:buChar char="•"/>
            </a:pPr>
            <a:r>
              <a:rPr lang="en-US" sz="1000" b="0" baseline="0">
                <a:latin typeface="+mn-lt"/>
              </a:rPr>
              <a:t>Family learning programs are as unique as the families they are developed for, but there are some general patterns to how families build these programs over time</a:t>
            </a:r>
          </a:p>
          <a:p>
            <a:pPr marL="171450" indent="-171450">
              <a:buFont typeface="Arial" panose="020B0604020202020204" pitchFamily="34" charset="0"/>
              <a:buChar char="•"/>
            </a:pPr>
            <a:r>
              <a:rPr lang="en-US" sz="1000">
                <a:effectLst/>
                <a:latin typeface="+mn-lt"/>
                <a:ea typeface="Calibri" panose="020F0502020204030204" pitchFamily="34" charset="0"/>
                <a:cs typeface="Arial" panose="020B0604020202020204" pitchFamily="34" charset="0"/>
              </a:rPr>
              <a:t>Beginning Stage</a:t>
            </a:r>
          </a:p>
          <a:p>
            <a:pPr marL="628650" lvl="1" indent="-171450">
              <a:buFont typeface="Arial" panose="020B0604020202020204" pitchFamily="34" charset="0"/>
              <a:buChar char="•"/>
            </a:pPr>
            <a:r>
              <a:rPr lang="en-US" sz="1000">
                <a:effectLst/>
                <a:latin typeface="+mn-lt"/>
                <a:ea typeface="Calibri" panose="020F0502020204030204" pitchFamily="34" charset="0"/>
              </a:rPr>
              <a:t>Nascent stages of family learning</a:t>
            </a:r>
          </a:p>
          <a:p>
            <a:pPr marL="628650" lvl="1" indent="-171450">
              <a:buFont typeface="Arial" panose="020B0604020202020204" pitchFamily="34" charset="0"/>
              <a:buChar char="•"/>
            </a:pPr>
            <a:r>
              <a:rPr lang="en-US" sz="1000">
                <a:effectLst/>
                <a:latin typeface="+mn-lt"/>
                <a:ea typeface="Calibri" panose="020F0502020204030204" pitchFamily="34" charset="0"/>
              </a:rPr>
              <a:t>Making the case for education within the family</a:t>
            </a:r>
          </a:p>
          <a:p>
            <a:pPr marL="628650" lvl="1" indent="-171450">
              <a:buFont typeface="Arial" panose="020B0604020202020204" pitchFamily="34" charset="0"/>
              <a:buChar char="•"/>
            </a:pPr>
            <a:r>
              <a:rPr lang="en-US" sz="1000">
                <a:effectLst/>
                <a:latin typeface="+mn-lt"/>
                <a:ea typeface="Calibri" panose="020F0502020204030204" pitchFamily="34" charset="0"/>
              </a:rPr>
              <a:t>Bubbling interest; unsure where to begin</a:t>
            </a:r>
          </a:p>
          <a:p>
            <a:pPr marL="628650" lvl="1" indent="-171450">
              <a:buFont typeface="Arial" panose="020B0604020202020204" pitchFamily="34" charset="0"/>
              <a:buChar char="•"/>
            </a:pPr>
            <a:r>
              <a:rPr lang="en-US" sz="1000">
                <a:effectLst/>
                <a:latin typeface="+mn-lt"/>
                <a:ea typeface="Calibri" panose="020F0502020204030204" pitchFamily="34" charset="0"/>
              </a:rPr>
              <a:t>Little to no formal learning experiences underway</a:t>
            </a:r>
          </a:p>
          <a:p>
            <a:pPr marL="628650" lvl="1" indent="-171450">
              <a:buFont typeface="Arial" panose="020B0604020202020204" pitchFamily="34" charset="0"/>
              <a:buChar char="•"/>
            </a:pPr>
            <a:r>
              <a:rPr lang="en-US" sz="1000">
                <a:effectLst/>
                <a:latin typeface="+mn-lt"/>
                <a:ea typeface="Calibri" panose="020F0502020204030204" pitchFamily="34" charset="0"/>
              </a:rPr>
              <a:t>Education may be sporadic, on-demand, outsourced, or intermittent</a:t>
            </a:r>
          </a:p>
          <a:p>
            <a:pPr marL="171450" lvl="0" indent="-171450">
              <a:buFont typeface="Arial" panose="020B0604020202020204" pitchFamily="34" charset="0"/>
              <a:buChar char="•"/>
            </a:pPr>
            <a:r>
              <a:rPr lang="en-US" sz="1000">
                <a:effectLst/>
                <a:latin typeface="+mn-lt"/>
                <a:ea typeface="Calibri" panose="020F0502020204030204" pitchFamily="34" charset="0"/>
                <a:cs typeface="Arial" panose="020B0604020202020204" pitchFamily="34" charset="0"/>
              </a:rPr>
              <a:t>Emerging Stage</a:t>
            </a:r>
          </a:p>
          <a:p>
            <a:pPr marL="628650" lvl="1" indent="-171450">
              <a:buFont typeface="Arial" panose="020B0604020202020204" pitchFamily="34" charset="0"/>
              <a:buChar char="•"/>
            </a:pPr>
            <a:r>
              <a:rPr lang="en-US" sz="1000">
                <a:effectLst/>
                <a:latin typeface="+mn-lt"/>
                <a:ea typeface="Calibri" panose="020F0502020204030204" pitchFamily="34" charset="0"/>
              </a:rPr>
              <a:t>Some family commitment to create or maintain a culture of learning</a:t>
            </a:r>
          </a:p>
          <a:p>
            <a:pPr marL="628650" lvl="1" indent="-171450">
              <a:buFont typeface="Arial" panose="020B0604020202020204" pitchFamily="34" charset="0"/>
              <a:buChar char="•"/>
            </a:pPr>
            <a:r>
              <a:rPr lang="en-US" sz="1000">
                <a:effectLst/>
                <a:latin typeface="+mn-lt"/>
                <a:ea typeface="Calibri" panose="020F0502020204030204" pitchFamily="34" charset="0"/>
              </a:rPr>
              <a:t>Programming exists and is growing</a:t>
            </a:r>
          </a:p>
          <a:p>
            <a:pPr marL="628650" lvl="1" indent="-171450">
              <a:buFont typeface="Arial" panose="020B0604020202020204" pitchFamily="34" charset="0"/>
              <a:buChar char="•"/>
            </a:pPr>
            <a:r>
              <a:rPr lang="en-US" sz="1000">
                <a:effectLst/>
                <a:latin typeface="+mn-lt"/>
                <a:ea typeface="Calibri" panose="020F0502020204030204" pitchFamily="34" charset="0"/>
              </a:rPr>
              <a:t>Working on formalizing the learning delivery</a:t>
            </a:r>
          </a:p>
          <a:p>
            <a:pPr marL="628650" lvl="1" indent="-171450">
              <a:buFont typeface="Arial" panose="020B0604020202020204" pitchFamily="34" charset="0"/>
              <a:buChar char="•"/>
            </a:pPr>
            <a:r>
              <a:rPr lang="en-US" sz="1000">
                <a:effectLst/>
                <a:latin typeface="+mn-lt"/>
                <a:ea typeface="Calibri" panose="020F0502020204030204" pitchFamily="34" charset="0"/>
              </a:rPr>
              <a:t>Family has identified core knowledge areas of importance for family learning</a:t>
            </a:r>
          </a:p>
          <a:p>
            <a:pPr marL="628650" lvl="1" indent="-171450">
              <a:buFont typeface="Arial" panose="020B0604020202020204" pitchFamily="34" charset="0"/>
              <a:buChar char="•"/>
            </a:pPr>
            <a:r>
              <a:rPr lang="en-US" sz="1000">
                <a:effectLst/>
                <a:latin typeface="+mn-lt"/>
                <a:ea typeface="Calibri" panose="020F0502020204030204" pitchFamily="34" charset="0"/>
              </a:rPr>
              <a:t>Current family leaders are proactively trained</a:t>
            </a:r>
          </a:p>
          <a:p>
            <a:pPr marL="628650" lvl="1" indent="-171450">
              <a:buFont typeface="Arial" panose="020B0604020202020204" pitchFamily="34" charset="0"/>
              <a:buChar char="•"/>
            </a:pPr>
            <a:r>
              <a:rPr lang="en-US" sz="1000">
                <a:effectLst/>
                <a:latin typeface="+mn-lt"/>
                <a:ea typeface="Calibri" panose="020F0502020204030204" pitchFamily="34" charset="0"/>
              </a:rPr>
              <a:t>Programs reacting to important and immediate family needs; real-time relevant learning</a:t>
            </a:r>
          </a:p>
          <a:p>
            <a:pPr marL="171450" lvl="0" indent="-171450">
              <a:buFont typeface="Arial" panose="020B0604020202020204" pitchFamily="34" charset="0"/>
              <a:buChar char="•"/>
            </a:pPr>
            <a:r>
              <a:rPr lang="en-US" sz="1000">
                <a:effectLst/>
                <a:latin typeface="+mn-lt"/>
                <a:ea typeface="Calibri" panose="020F0502020204030204" pitchFamily="34" charset="0"/>
                <a:cs typeface="Arial" panose="020B0604020202020204" pitchFamily="34" charset="0"/>
              </a:rPr>
              <a:t>Formalized Stage</a:t>
            </a:r>
          </a:p>
          <a:p>
            <a:pPr marL="628650" lvl="1" indent="-171450">
              <a:buFont typeface="Arial" panose="020B0604020202020204" pitchFamily="34" charset="0"/>
              <a:buChar char="•"/>
            </a:pPr>
            <a:r>
              <a:rPr lang="en-US" sz="1000">
                <a:effectLst/>
                <a:latin typeface="+mn-lt"/>
                <a:ea typeface="Calibri" panose="020F0502020204030204" pitchFamily="34" charset="0"/>
              </a:rPr>
              <a:t>Strong learning program exists; growth or change is focused on maintenance and improvement to remain relevant</a:t>
            </a:r>
          </a:p>
          <a:p>
            <a:pPr marL="628650" lvl="1" indent="-171450">
              <a:buFont typeface="Arial" panose="020B0604020202020204" pitchFamily="34" charset="0"/>
              <a:buChar char="•"/>
            </a:pPr>
            <a:r>
              <a:rPr lang="en-US" sz="1000">
                <a:effectLst/>
                <a:latin typeface="+mn-lt"/>
                <a:ea typeface="Calibri" panose="020F0502020204030204" pitchFamily="34" charset="0"/>
              </a:rPr>
              <a:t>Family education focuses on the entire family, via group learning and individual learning </a:t>
            </a:r>
          </a:p>
          <a:p>
            <a:pPr marL="628650" lvl="1" indent="-171450">
              <a:buFont typeface="Arial" panose="020B0604020202020204" pitchFamily="34" charset="0"/>
              <a:buChar char="•"/>
            </a:pPr>
            <a:r>
              <a:rPr lang="en-US" sz="1000">
                <a:effectLst/>
                <a:latin typeface="+mn-lt"/>
                <a:ea typeface="Calibri" panose="020F0502020204030204" pitchFamily="34" charset="0"/>
              </a:rPr>
              <a:t>Curated set of programs (internal and external) and resources</a:t>
            </a:r>
          </a:p>
          <a:p>
            <a:pPr marL="628650" lvl="1" indent="-171450">
              <a:buFont typeface="Arial" panose="020B0604020202020204" pitchFamily="34" charset="0"/>
              <a:buChar char="•"/>
            </a:pPr>
            <a:r>
              <a:rPr lang="en-US" sz="1000">
                <a:effectLst/>
                <a:latin typeface="+mn-lt"/>
                <a:ea typeface="Calibri" panose="020F0502020204030204" pitchFamily="34" charset="0"/>
              </a:rPr>
              <a:t>Learning culture prevails across the enterprise</a:t>
            </a:r>
          </a:p>
          <a:p>
            <a:pPr marL="628650" lvl="1" indent="-171450">
              <a:buFont typeface="Arial" panose="020B0604020202020204" pitchFamily="34" charset="0"/>
              <a:buChar char="•"/>
            </a:pPr>
            <a:r>
              <a:rPr lang="en-US" sz="1000">
                <a:effectLst/>
                <a:latin typeface="+mn-lt"/>
                <a:ea typeface="Calibri" panose="020F0502020204030204" pitchFamily="34" charset="0"/>
              </a:rPr>
              <a:t>Family Learning Committee, consultants, advisors, and family office staff all committed to education efforts</a:t>
            </a:r>
            <a:r>
              <a:rPr lang="en-US" sz="1000">
                <a:effectLst/>
                <a:latin typeface="+mn-lt"/>
                <a:ea typeface="Calibri" panose="020F0502020204030204" pitchFamily="34" charset="0"/>
                <a:cs typeface="Arial" panose="020B0604020202020204" pitchFamily="34" charset="0"/>
              </a:rPr>
              <a:t> </a:t>
            </a:r>
            <a:endParaRPr lang="en-US" sz="1000">
              <a:effectLst/>
              <a:latin typeface="+mn-lt"/>
              <a:ea typeface="Calibri" panose="020F0502020204030204" pitchFamily="34" charset="0"/>
            </a:endParaRPr>
          </a:p>
          <a:p>
            <a:pPr marL="0" indent="0">
              <a:buFont typeface="Arial" panose="020B0604020202020204" pitchFamily="34" charset="0"/>
              <a:buNone/>
            </a:pPr>
            <a:endParaRPr lang="en-US" sz="1000" b="1" u="none">
              <a:latin typeface="+mn-lt"/>
            </a:endParaRPr>
          </a:p>
          <a:p>
            <a:pPr marL="0" indent="0">
              <a:buFont typeface="Arial" panose="020B0604020202020204" pitchFamily="34" charset="0"/>
              <a:buNone/>
            </a:pPr>
            <a:r>
              <a:rPr lang="en-US" sz="1000" b="1" u="sng">
                <a:latin typeface="+mn-lt"/>
              </a:rPr>
              <a:t>Discussion Questions:</a:t>
            </a:r>
          </a:p>
          <a:p>
            <a:pPr marL="0" indent="0">
              <a:buFont typeface="Arial" panose="020B0604020202020204" pitchFamily="34" charset="0"/>
              <a:buNone/>
            </a:pPr>
            <a:r>
              <a:rPr lang="en-US" sz="1000" b="0" u="none">
                <a:latin typeface="+mn-lt"/>
              </a:rPr>
              <a:t>See next slide for an activity to answer these questions</a:t>
            </a:r>
          </a:p>
          <a:p>
            <a:pPr marL="171450" indent="-171450">
              <a:buFont typeface="Arial" panose="020B0604020202020204" pitchFamily="34" charset="0"/>
              <a:buChar char="•"/>
            </a:pPr>
            <a:r>
              <a:rPr lang="en-US" sz="1000" b="0" u="none">
                <a:latin typeface="+mn-lt"/>
              </a:rPr>
              <a:t>Where do we land as a family? </a:t>
            </a:r>
          </a:p>
          <a:p>
            <a:pPr marL="171450" indent="-171450">
              <a:buFont typeface="Arial" panose="020B0604020202020204" pitchFamily="34" charset="0"/>
              <a:buChar char="•"/>
            </a:pPr>
            <a:r>
              <a:rPr lang="en-US" sz="1000" b="0" u="none">
                <a:latin typeface="+mn-lt"/>
              </a:rPr>
              <a:t>Where do we want to be? </a:t>
            </a:r>
          </a:p>
          <a:p>
            <a:pPr marL="171450" indent="-171450">
              <a:buFont typeface="Arial" panose="020B0604020202020204" pitchFamily="34" charset="0"/>
              <a:buChar char="•"/>
            </a:pPr>
            <a:r>
              <a:rPr lang="en-US" sz="1000" b="0" u="none">
                <a:latin typeface="+mn-lt"/>
              </a:rPr>
              <a:t>What do we need to do to begin or advance? </a:t>
            </a:r>
          </a:p>
        </p:txBody>
      </p:sp>
      <p:sp>
        <p:nvSpPr>
          <p:cNvPr id="4" name="Slide Number Placeholder 3"/>
          <p:cNvSpPr>
            <a:spLocks noGrp="1"/>
          </p:cNvSpPr>
          <p:nvPr>
            <p:ph type="sldNum" sz="quarter" idx="5"/>
          </p:nvPr>
        </p:nvSpPr>
        <p:spPr/>
        <p:txBody>
          <a:bodyPr/>
          <a:lstStyle/>
          <a:p>
            <a:fld id="{A9E48FE0-2FF9-46A1-9980-C644D9749422}" type="slidenum">
              <a:rPr lang="en-US" smtClean="0"/>
              <a:t>18</a:t>
            </a:fld>
            <a:endParaRPr lang="en-US"/>
          </a:p>
        </p:txBody>
      </p:sp>
    </p:spTree>
    <p:extLst>
      <p:ext uri="{BB962C8B-B14F-4D97-AF65-F5344CB8AC3E}">
        <p14:creationId xmlns:p14="http://schemas.microsoft.com/office/powerpoint/2010/main" val="6761259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E48FE0-2FF9-46A1-9980-C644D9749422}" type="slidenum">
              <a:rPr lang="en-US" smtClean="0"/>
              <a:t>19</a:t>
            </a:fld>
            <a:endParaRPr lang="en-US"/>
          </a:p>
        </p:txBody>
      </p:sp>
    </p:spTree>
    <p:extLst>
      <p:ext uri="{BB962C8B-B14F-4D97-AF65-F5344CB8AC3E}">
        <p14:creationId xmlns:p14="http://schemas.microsoft.com/office/powerpoint/2010/main" val="961761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E48FE0-2FF9-46A1-9980-C644D9749422}" type="slidenum">
              <a:rPr lang="en-US" smtClean="0"/>
              <a:t>2</a:t>
            </a:fld>
            <a:endParaRPr lang="en-US"/>
          </a:p>
        </p:txBody>
      </p:sp>
    </p:spTree>
    <p:extLst>
      <p:ext uri="{BB962C8B-B14F-4D97-AF65-F5344CB8AC3E}">
        <p14:creationId xmlns:p14="http://schemas.microsoft.com/office/powerpoint/2010/main" val="2892745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u="sng">
                <a:latin typeface="+mn-lt"/>
              </a:rPr>
              <a:t>Talking Points</a:t>
            </a:r>
            <a:endParaRPr lang="en-US" sz="900" b="0" u="none">
              <a:latin typeface="+mn-lt"/>
            </a:endParaRPr>
          </a:p>
          <a:p>
            <a:r>
              <a:rPr lang="en-US" sz="900" b="0" u="none">
                <a:latin typeface="+mn-lt"/>
              </a:rPr>
              <a:t>While every family’s learning and development program will be unique and reflect the needs of its students, there are several best practices to which all can aspire. This list is culled from conversations with family leaders, industry educators, office executives who are struggling to find the time and resources to do this well, and next generation family members who want to learn.</a:t>
            </a:r>
          </a:p>
          <a:p>
            <a:pPr marL="342900" indent="-342900" algn="l">
              <a:buFont typeface="+mj-lt"/>
              <a:buAutoNum type="arabicPeriod"/>
            </a:pPr>
            <a:r>
              <a:rPr lang="en-US" sz="900" b="1" i="0" u="none" strike="noStrike" baseline="0">
                <a:latin typeface="+mn-lt"/>
              </a:rPr>
              <a:t>Invest in the family as much as you invest in the business, your financial assets, and broader family enterprise</a:t>
            </a:r>
            <a:r>
              <a:rPr lang="en-US" sz="900" b="0" i="0" u="none" strike="noStrike" baseline="0">
                <a:latin typeface="+mn-lt"/>
              </a:rPr>
              <a:t>. Your family’s human capital is your most precious asset; make sure that your budget allocation for learning reflects this.</a:t>
            </a:r>
          </a:p>
          <a:p>
            <a:pPr marL="342900" indent="-342900" algn="l">
              <a:buFont typeface="+mj-lt"/>
              <a:buAutoNum type="arabicPeriod"/>
            </a:pPr>
            <a:r>
              <a:rPr lang="en-US" sz="900" b="1" i="0" u="none" strike="noStrike" baseline="0">
                <a:latin typeface="+mn-lt"/>
              </a:rPr>
              <a:t>Use a programmatic approach to learning </a:t>
            </a:r>
            <a:r>
              <a:rPr lang="en-US" sz="900" b="0" i="0" u="none" strike="noStrike" baseline="0">
                <a:latin typeface="+mn-lt"/>
              </a:rPr>
              <a:t>that incorporates opportunities for individual, family group, and generational peer group learning. Learning is a process, not an event.</a:t>
            </a:r>
          </a:p>
          <a:p>
            <a:pPr marL="342900" indent="-342900" algn="l">
              <a:buFont typeface="+mj-lt"/>
              <a:buAutoNum type="arabicPeriod"/>
            </a:pPr>
            <a:r>
              <a:rPr lang="en-US" sz="900" b="1" i="0" u="none" strike="noStrike" baseline="0">
                <a:latin typeface="+mn-lt"/>
              </a:rPr>
              <a:t>Recognize the different learning styles </a:t>
            </a:r>
            <a:r>
              <a:rPr lang="en-US" sz="900" b="0" i="0" u="none" strike="noStrike" baseline="0">
                <a:latin typeface="+mn-lt"/>
              </a:rPr>
              <a:t>in your group and provide opportunities to learn in different ways (e.g., classroom, hands on/experiential learning, field trips, project work with opportunities to present learning/outcomes to the group).</a:t>
            </a:r>
          </a:p>
          <a:p>
            <a:pPr marL="342900" indent="-342900" algn="l">
              <a:buFont typeface="+mj-lt"/>
              <a:buAutoNum type="arabicPeriod"/>
            </a:pPr>
            <a:r>
              <a:rPr lang="en-US" sz="900" b="1" i="0" u="none" strike="noStrike" baseline="0">
                <a:latin typeface="+mn-lt"/>
              </a:rPr>
              <a:t>Involve your students/learners in the development of the learning program </a:t>
            </a:r>
            <a:r>
              <a:rPr lang="en-US" sz="900" b="0" i="0" u="none" strike="noStrike" baseline="0">
                <a:latin typeface="+mn-lt"/>
              </a:rPr>
              <a:t>to ensure that it resonates and meets them where they are (life stage, aptitude, and interest). </a:t>
            </a:r>
          </a:p>
          <a:p>
            <a:pPr marL="342900" indent="-342900" algn="l">
              <a:buFont typeface="+mj-lt"/>
              <a:buAutoNum type="arabicPeriod"/>
            </a:pPr>
            <a:r>
              <a:rPr lang="en-US" sz="900" b="1" i="0" u="none" strike="noStrike" baseline="0">
                <a:latin typeface="+mn-lt"/>
              </a:rPr>
              <a:t>Work with the family to outline the quantitative and qualitative core competencies that every family member needs </a:t>
            </a:r>
            <a:r>
              <a:rPr lang="en-US" sz="900" b="0" i="0" u="none" strike="noStrike" baseline="0">
                <a:latin typeface="+mn-lt"/>
              </a:rPr>
              <a:t>to flourish as individuals and within the family enterprise and include training on these competencies at every family meeting.</a:t>
            </a:r>
          </a:p>
          <a:p>
            <a:pPr marL="342900" indent="-342900" algn="l">
              <a:buFont typeface="+mj-lt"/>
              <a:buAutoNum type="arabicPeriod"/>
            </a:pPr>
            <a:r>
              <a:rPr lang="en-US" sz="900" b="1" i="0" u="none" strike="noStrike" baseline="0">
                <a:latin typeface="+mn-lt"/>
              </a:rPr>
              <a:t>Include time at a family meeting to complete an assessment </a:t>
            </a:r>
            <a:r>
              <a:rPr lang="en-US" sz="900" b="0" i="0" u="none" strike="noStrike" baseline="0">
                <a:latin typeface="+mn-lt"/>
              </a:rPr>
              <a:t>and have a trained facilitator work through the results with the group. Families who have used assessments report increased self-awareness, greater understanding and appreciation of their family members, and better communication across the family.</a:t>
            </a:r>
          </a:p>
          <a:p>
            <a:pPr marL="342900" indent="-342900" algn="l">
              <a:buFont typeface="+mj-lt"/>
              <a:buAutoNum type="arabicPeriod"/>
            </a:pPr>
            <a:r>
              <a:rPr lang="en-US" sz="900" b="1" i="0" u="none" strike="noStrike" baseline="0">
                <a:latin typeface="+mn-lt"/>
              </a:rPr>
              <a:t>Invite trained educators to lead the learning components of your family meeting </a:t>
            </a:r>
            <a:r>
              <a:rPr lang="en-US" sz="900" b="0" i="0" u="none" strike="noStrike" baseline="0">
                <a:latin typeface="+mn-lt"/>
              </a:rPr>
              <a:t>to enhance the learning.</a:t>
            </a:r>
          </a:p>
          <a:p>
            <a:pPr marL="342900" indent="-342900" algn="l">
              <a:buFont typeface="+mj-lt"/>
              <a:buAutoNum type="arabicPeriod"/>
            </a:pPr>
            <a:r>
              <a:rPr lang="en-US" sz="900" b="1" i="0" u="none" strike="noStrike" baseline="0">
                <a:latin typeface="+mn-lt"/>
              </a:rPr>
              <a:t>Make it fun! </a:t>
            </a:r>
            <a:r>
              <a:rPr lang="en-US" sz="900" b="0" i="0" u="none" strike="noStrike" baseline="0">
                <a:latin typeface="+mn-lt"/>
              </a:rPr>
              <a:t>Include fun activities and time for bonding as a group in every family meeting.</a:t>
            </a:r>
          </a:p>
          <a:p>
            <a:pPr marL="342900" indent="-342900" algn="l">
              <a:buFont typeface="+mj-lt"/>
              <a:buAutoNum type="arabicPeriod"/>
            </a:pPr>
            <a:r>
              <a:rPr lang="en-US" sz="900" b="1" i="0" u="none" strike="noStrike" baseline="0">
                <a:latin typeface="+mn-lt"/>
              </a:rPr>
              <a:t>Incorporate the following into every family meeting:</a:t>
            </a:r>
          </a:p>
          <a:p>
            <a:pPr marL="628650" lvl="1" indent="-171450" algn="l">
              <a:buFont typeface="Arial" panose="020B0604020202020204" pitchFamily="34" charset="0"/>
              <a:buChar char="•"/>
            </a:pPr>
            <a:r>
              <a:rPr lang="en-US" sz="900" b="0" i="0" u="none" strike="noStrike" baseline="0">
                <a:latin typeface="+mn-lt"/>
              </a:rPr>
              <a:t>Time for a roundtable check-in where family members can update the group on their progress and share successes and challenges</a:t>
            </a:r>
          </a:p>
          <a:p>
            <a:pPr marL="628650" lvl="1" indent="-171450" algn="l">
              <a:buFont typeface="Arial" panose="020B0604020202020204" pitchFamily="34" charset="0"/>
              <a:buChar char="•"/>
            </a:pPr>
            <a:r>
              <a:rPr lang="en-US" sz="900" b="0" i="0" u="none" strike="noStrike" baseline="0">
                <a:latin typeface="+mn-lt"/>
              </a:rPr>
              <a:t>Balanced mix of quantitative and qualitative learning</a:t>
            </a:r>
          </a:p>
          <a:p>
            <a:pPr marL="628650" lvl="1" indent="-171450" algn="l">
              <a:buFont typeface="Arial" panose="020B0604020202020204" pitchFamily="34" charset="0"/>
              <a:buChar char="•"/>
            </a:pPr>
            <a:r>
              <a:rPr lang="en-US" sz="900" b="0" i="0" u="none" strike="noStrike" baseline="0">
                <a:latin typeface="+mn-lt"/>
              </a:rPr>
              <a:t>Qualified, trained experts to teach the content and engage the family</a:t>
            </a:r>
          </a:p>
          <a:p>
            <a:pPr marL="628650" lvl="1" indent="-171450" algn="l">
              <a:buFont typeface="Arial" panose="020B0604020202020204" pitchFamily="34" charset="0"/>
              <a:buChar char="•"/>
            </a:pPr>
            <a:r>
              <a:rPr lang="en-US" sz="900" b="0" i="0" u="none" strike="noStrike" baseline="0">
                <a:latin typeface="+mn-lt"/>
              </a:rPr>
              <a:t>System for soliciting feedback to improve future meetings and ensure that the meetings are achieving the learning goals effectively</a:t>
            </a:r>
          </a:p>
          <a:p>
            <a:pPr marL="228600" lvl="0" indent="-228600" algn="l">
              <a:buFont typeface="+mj-lt"/>
              <a:buAutoNum type="arabicPeriod"/>
            </a:pPr>
            <a:r>
              <a:rPr lang="en-US" sz="900" b="1" i="0" u="none" strike="noStrike" baseline="0">
                <a:latin typeface="+mn-lt"/>
              </a:rPr>
              <a:t>Measure and report on your progress.</a:t>
            </a:r>
          </a:p>
          <a:p>
            <a:pPr marL="228600" lvl="0" indent="-228600" algn="l">
              <a:buFont typeface="+mj-lt"/>
              <a:buAutoNum type="arabicPeriod"/>
            </a:pPr>
            <a:r>
              <a:rPr lang="en-US" sz="900" b="1" i="0" u="none" strike="noStrike" baseline="0">
                <a:latin typeface="+mn-lt"/>
              </a:rPr>
              <a:t>Remain agile and adapt with the family</a:t>
            </a:r>
            <a:r>
              <a:rPr lang="en-US" sz="900" b="0" i="0" u="none" strike="noStrike" baseline="0">
                <a:latin typeface="+mn-lt"/>
              </a:rPr>
              <a:t>. Be prepared to stray from your curriculum to continuously meet the families changing needs.</a:t>
            </a:r>
            <a:endParaRPr lang="en-US" sz="900" b="0" u="none">
              <a:latin typeface="+mn-lt"/>
            </a:endParaRPr>
          </a:p>
        </p:txBody>
      </p:sp>
      <p:sp>
        <p:nvSpPr>
          <p:cNvPr id="4" name="Slide Number Placeholder 3"/>
          <p:cNvSpPr>
            <a:spLocks noGrp="1"/>
          </p:cNvSpPr>
          <p:nvPr>
            <p:ph type="sldNum" sz="quarter" idx="5"/>
          </p:nvPr>
        </p:nvSpPr>
        <p:spPr/>
        <p:txBody>
          <a:bodyPr/>
          <a:lstStyle/>
          <a:p>
            <a:fld id="{A9E48FE0-2FF9-46A1-9980-C644D9749422}" type="slidenum">
              <a:rPr lang="en-US" smtClean="0"/>
              <a:t>20</a:t>
            </a:fld>
            <a:endParaRPr lang="en-US"/>
          </a:p>
        </p:txBody>
      </p:sp>
    </p:spTree>
    <p:extLst>
      <p:ext uri="{BB962C8B-B14F-4D97-AF65-F5344CB8AC3E}">
        <p14:creationId xmlns:p14="http://schemas.microsoft.com/office/powerpoint/2010/main" val="37340595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E48FE0-2FF9-46A1-9980-C644D9749422}" type="slidenum">
              <a:rPr lang="en-US" smtClean="0"/>
              <a:t>21</a:t>
            </a:fld>
            <a:endParaRPr lang="en-US"/>
          </a:p>
        </p:txBody>
      </p:sp>
    </p:spTree>
    <p:extLst>
      <p:ext uri="{BB962C8B-B14F-4D97-AF65-F5344CB8AC3E}">
        <p14:creationId xmlns:p14="http://schemas.microsoft.com/office/powerpoint/2010/main" val="37452868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E48FE0-2FF9-46A1-9980-C644D9749422}" type="slidenum">
              <a:rPr lang="en-US" smtClean="0"/>
              <a:t>22</a:t>
            </a:fld>
            <a:endParaRPr lang="en-US"/>
          </a:p>
        </p:txBody>
      </p:sp>
    </p:spTree>
    <p:extLst>
      <p:ext uri="{BB962C8B-B14F-4D97-AF65-F5344CB8AC3E}">
        <p14:creationId xmlns:p14="http://schemas.microsoft.com/office/powerpoint/2010/main" val="12354520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xfrm>
            <a:off x="461963" y="703263"/>
            <a:ext cx="6240462" cy="3509962"/>
          </a:xfrm>
          <a:noFill/>
          <a:ln>
            <a:solidFill>
              <a:srgbClr val="000000"/>
            </a:solidFill>
            <a:miter lim="800000"/>
            <a:headEnd/>
            <a:tailEnd/>
          </a:ln>
        </p:spPr>
      </p:sp>
      <p:sp>
        <p:nvSpPr>
          <p:cNvPr id="91139" name="Notes Placeholder 2"/>
          <p:cNvSpPr>
            <a:spLocks noGrp="1"/>
          </p:cNvSpPr>
          <p:nvPr>
            <p:ph type="body" idx="1"/>
          </p:nvPr>
        </p:nvSpPr>
        <p:spPr bwMode="auto">
          <a:noFill/>
        </p:spPr>
        <p:txBody>
          <a:bodyPr wrap="square" lIns="93374" tIns="46689" rIns="93374" bIns="46689" numCol="1" anchor="t" anchorCtr="0" compatLnSpc="1">
            <a:prstTxWarp prst="textNoShape">
              <a:avLst/>
            </a:prstTxWarp>
          </a:bodyPr>
          <a:lstStyle/>
          <a:p>
            <a:r>
              <a:rPr lang="en-US" sz="1100" b="1" u="sng"/>
              <a:t>Talking Points: </a:t>
            </a:r>
          </a:p>
          <a:p>
            <a:pPr marL="171450" indent="-171450">
              <a:buFont typeface="Arial" panose="020B0604020202020204" pitchFamily="34" charset="0"/>
              <a:buChar char="•"/>
            </a:pPr>
            <a:r>
              <a:rPr lang="en-US" sz="1100"/>
              <a:t>The</a:t>
            </a:r>
            <a:r>
              <a:rPr lang="en-US" sz="1100" baseline="0"/>
              <a:t> family enterprise is a unique type of entity. Each one has its own objectives that are as unique as the family that it supports. Family learning support the enterprise by developing the needed characteristics and behaviors in owners.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t>This slide shows 5 common </a:t>
            </a:r>
            <a:r>
              <a:rPr lang="en-US" sz="1100" baseline="0"/>
              <a:t>family goals that benefit from educated family members.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aseline="0"/>
              <a:t>Before drafting your family learning plan, it is important to review your family goals. This will ensure that you develop family learning goals and strategies that are supportive of the family’s broader objectives.  </a:t>
            </a:r>
          </a:p>
          <a:p>
            <a:pPr>
              <a:buFont typeface="Arial" pitchFamily="34" charset="0"/>
              <a:buChar char="•"/>
            </a:pPr>
            <a:endParaRPr lang="en-US" sz="1100" b="0" baseline="0"/>
          </a:p>
          <a:p>
            <a:pPr eaLnBrk="1" hangingPunct="1">
              <a:spcBef>
                <a:spcPct val="0"/>
              </a:spcBef>
            </a:pPr>
            <a:r>
              <a:rPr lang="en-US" sz="1100" b="1" u="sng">
                <a:cs typeface="Arial" pitchFamily="34" charset="0"/>
              </a:rPr>
              <a:t>Discussion Questions</a:t>
            </a:r>
            <a:endParaRPr lang="en-US" sz="1100" b="0" u="none">
              <a:cs typeface="Arial" pitchFamily="34" charset="0"/>
            </a:endParaRPr>
          </a:p>
          <a:p>
            <a:pPr marL="171450" indent="-171450" eaLnBrk="1" hangingPunct="1">
              <a:spcBef>
                <a:spcPct val="0"/>
              </a:spcBef>
              <a:buFont typeface="Arial" panose="020B0604020202020204" pitchFamily="34" charset="0"/>
              <a:buChar char="•"/>
            </a:pPr>
            <a:r>
              <a:rPr lang="en-US" sz="1100" b="0" u="none">
                <a:cs typeface="Arial" pitchFamily="34" charset="0"/>
              </a:rPr>
              <a:t>What are the goals of our family?</a:t>
            </a:r>
          </a:p>
          <a:p>
            <a:pPr marL="171450" indent="-171450" eaLnBrk="1" hangingPunct="1">
              <a:spcBef>
                <a:spcPct val="0"/>
              </a:spcBef>
              <a:buFont typeface="Arial" panose="020B0604020202020204" pitchFamily="34" charset="0"/>
              <a:buChar char="•"/>
            </a:pPr>
            <a:r>
              <a:rPr lang="en-US" sz="1100" baseline="0"/>
              <a:t>Can you think of a time when you had to make a decision in one of these areas and didn’t feel confident because of lack of knowledge on the subject area? What happened? </a:t>
            </a:r>
          </a:p>
          <a:p>
            <a:pPr marL="171450" indent="-171450" eaLnBrk="1" hangingPunct="1">
              <a:spcBef>
                <a:spcPct val="0"/>
              </a:spcBef>
              <a:buFont typeface="Arial" panose="020B0604020202020204" pitchFamily="34" charset="0"/>
              <a:buChar char="•"/>
            </a:pPr>
            <a:r>
              <a:rPr lang="en-US" sz="1100" b="0" u="none" baseline="0">
                <a:cs typeface="Arial" pitchFamily="34" charset="0"/>
              </a:rPr>
              <a:t>How might we build confidence of family members in key areas through family learning? </a:t>
            </a:r>
            <a:endParaRPr lang="en-US" sz="1100" b="0" u="none">
              <a:cs typeface="Arial" pitchFamily="34" charset="0"/>
            </a:endParaRPr>
          </a:p>
          <a:p>
            <a:pPr marL="171450" indent="-171450" eaLnBrk="1" hangingPunct="1">
              <a:spcBef>
                <a:spcPct val="0"/>
              </a:spcBef>
              <a:buFont typeface="Arial" panose="020B0604020202020204" pitchFamily="34" charset="0"/>
              <a:buChar char="•"/>
            </a:pPr>
            <a:endParaRPr lang="en-US" sz="1100" b="1" u="sng">
              <a:cs typeface="Arial" pitchFamily="34" charset="0"/>
            </a:endParaRPr>
          </a:p>
        </p:txBody>
      </p:sp>
      <p:sp>
        <p:nvSpPr>
          <p:cNvPr id="91140" name="Slide Number Placeholder 3"/>
          <p:cNvSpPr txBox="1">
            <a:spLocks noGrp="1"/>
          </p:cNvSpPr>
          <p:nvPr/>
        </p:nvSpPr>
        <p:spPr bwMode="auto">
          <a:xfrm>
            <a:off x="4055263" y="8897618"/>
            <a:ext cx="3103463" cy="468717"/>
          </a:xfrm>
          <a:prstGeom prst="rect">
            <a:avLst/>
          </a:prstGeom>
          <a:noFill/>
          <a:ln w="9525">
            <a:noFill/>
            <a:miter lim="800000"/>
            <a:headEnd/>
            <a:tailEnd/>
          </a:ln>
        </p:spPr>
        <p:txBody>
          <a:bodyPr lIns="93374" tIns="46689" rIns="93374" bIns="46689" anchor="b"/>
          <a:lstStyle/>
          <a:p>
            <a:pPr marL="0" marR="0" lvl="0" indent="0" algn="r" defTabSz="880483" rtl="0" eaLnBrk="1" fontAlgn="base" latinLnBrk="0" hangingPunct="1">
              <a:lnSpc>
                <a:spcPct val="100000"/>
              </a:lnSpc>
              <a:spcBef>
                <a:spcPct val="0"/>
              </a:spcBef>
              <a:spcAft>
                <a:spcPct val="0"/>
              </a:spcAft>
              <a:buClrTx/>
              <a:buSzTx/>
              <a:buFontTx/>
              <a:buNone/>
              <a:tabLst/>
              <a:defRPr/>
            </a:pPr>
            <a:fld id="{94A34D7D-99FC-4822-B165-A4C5FAEA86A4}" type="slidenum">
              <a:rPr kumimoji="0" lang="en-US" sz="1100" b="0" i="0" u="none" strike="noStrike" kern="1200" cap="none" spc="0" normalizeH="0" baseline="0" noProof="0">
                <a:ln>
                  <a:noFill/>
                </a:ln>
                <a:solidFill>
                  <a:srgbClr val="000000"/>
                </a:solidFill>
                <a:effectLst/>
                <a:uLnTx/>
                <a:uFillTx/>
                <a:latin typeface="Calibri" panose="020F0502020204030204"/>
                <a:ea typeface="+mn-ea"/>
                <a:cs typeface="Arial" charset="0"/>
              </a:rPr>
              <a:pPr marL="0" marR="0" lvl="0" indent="0" algn="r" defTabSz="880483" rtl="0" eaLnBrk="1" fontAlgn="base" latinLnBrk="0" hangingPunct="1">
                <a:lnSpc>
                  <a:spcPct val="100000"/>
                </a:lnSpc>
                <a:spcBef>
                  <a:spcPct val="0"/>
                </a:spcBef>
                <a:spcAft>
                  <a:spcPct val="0"/>
                </a:spcAft>
                <a:buClrTx/>
                <a:buSzTx/>
                <a:buFontTx/>
                <a:buNone/>
                <a:tabLst/>
                <a:defRPr/>
              </a:pPr>
              <a:t>23</a:t>
            </a:fld>
            <a:endParaRPr kumimoji="0" lang="en-US" sz="1100" b="0" i="0" u="none" strike="noStrike" kern="1200" cap="none" spc="0" normalizeH="0" baseline="0" noProof="0">
              <a:ln>
                <a:noFill/>
              </a:ln>
              <a:solidFill>
                <a:srgbClr val="000000"/>
              </a:solidFill>
              <a:effectLst/>
              <a:uLnTx/>
              <a:uFillTx/>
              <a:latin typeface="Calibri" panose="020F0502020204030204"/>
              <a:ea typeface="+mn-ea"/>
              <a:cs typeface="Arial" charset="0"/>
            </a:endParaRPr>
          </a:p>
        </p:txBody>
      </p:sp>
    </p:spTree>
    <p:extLst>
      <p:ext uri="{BB962C8B-B14F-4D97-AF65-F5344CB8AC3E}">
        <p14:creationId xmlns:p14="http://schemas.microsoft.com/office/powerpoint/2010/main" val="30349316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u="sng"/>
              <a:t>Talking Points</a:t>
            </a:r>
          </a:p>
          <a:p>
            <a:pPr marL="171450" indent="-171450">
              <a:buFont typeface="Arial" panose="020B0604020202020204" pitchFamily="34" charset="0"/>
              <a:buChar char="•"/>
            </a:pPr>
            <a:r>
              <a:rPr lang="en-US" sz="1200" b="0" u="none"/>
              <a:t>Once you have identified your family goals, you can define your family learning goals, expectations, and risks. </a:t>
            </a:r>
          </a:p>
          <a:p>
            <a:pPr marL="171450" indent="-171450">
              <a:buFont typeface="Arial" panose="020B0604020202020204" pitchFamily="34" charset="0"/>
              <a:buChar char="•"/>
            </a:pPr>
            <a:r>
              <a:rPr lang="en-US" sz="1200" b="0" u="none"/>
              <a:t>Common family learning goals include responsible ownership and stewardship, financial literacy, personal growth and family harmony, preparation for transition, and family engagement. </a:t>
            </a:r>
          </a:p>
          <a:p>
            <a:pPr marL="171450" indent="-171450">
              <a:buFont typeface="Arial" panose="020B0604020202020204" pitchFamily="34" charset="0"/>
              <a:buChar char="•"/>
            </a:pPr>
            <a:r>
              <a:rPr lang="en-US" sz="1200" b="0" u="none"/>
              <a:t>Considering your learning goals and needs of the family, you can then start designing a learning program </a:t>
            </a:r>
          </a:p>
          <a:p>
            <a:pPr marL="171450" indent="-171450">
              <a:buFont typeface="Arial" panose="020B0604020202020204" pitchFamily="34" charset="0"/>
              <a:buChar char="•"/>
            </a:pPr>
            <a:r>
              <a:rPr lang="en-US" sz="1200" b="0" u="none"/>
              <a:t>Work to create a culture of learning that is evident at family meetings, social interactions and all areas of the system. </a:t>
            </a:r>
          </a:p>
          <a:p>
            <a:pPr marL="171450" indent="-171450">
              <a:buFont typeface="Arial" panose="020B0604020202020204" pitchFamily="34" charset="0"/>
              <a:buChar char="•"/>
            </a:pPr>
            <a:r>
              <a:rPr lang="en-US" sz="1200" b="0" u="none"/>
              <a:t>Goals without expectations and specific direction are too ambiguous. Help the family members understand the reason for learning and be able to answer the “what’s in it for me” question. Be clear about why this is important. </a:t>
            </a:r>
          </a:p>
          <a:p>
            <a:endParaRPr lang="en-US" sz="1200" b="1" u="sng"/>
          </a:p>
          <a:p>
            <a:r>
              <a:rPr lang="en-US" sz="1200" b="1" u="sng"/>
              <a:t>Discussion Questions</a:t>
            </a:r>
            <a:r>
              <a:rPr lang="en-US" sz="1200" b="0" u="none"/>
              <a:t>:</a:t>
            </a:r>
          </a:p>
          <a:p>
            <a:pPr marL="171450" indent="-171450">
              <a:buFont typeface="Arial" panose="020B0604020202020204" pitchFamily="34" charset="0"/>
              <a:buChar char="•"/>
            </a:pPr>
            <a:r>
              <a:rPr lang="en-US" sz="1200" b="0" u="none"/>
              <a:t>Considering our family goals, what family learning goals might we establish? </a:t>
            </a:r>
          </a:p>
          <a:p>
            <a:pPr marL="171450" indent="-171450">
              <a:buFont typeface="Arial" panose="020B0604020202020204" pitchFamily="34" charset="0"/>
              <a:buChar char="•"/>
            </a:pPr>
            <a:r>
              <a:rPr lang="en-US" sz="1200" b="0" u="none"/>
              <a:t>What are the main reasons you are starting a learning program? </a:t>
            </a:r>
          </a:p>
          <a:p>
            <a:pPr marL="171450" indent="-171450">
              <a:buFont typeface="Arial" panose="020B0604020202020204" pitchFamily="34" charset="0"/>
              <a:buChar char="•"/>
            </a:pPr>
            <a:r>
              <a:rPr lang="en-US" sz="1200" b="0" u="none"/>
              <a:t>What education will be most important (shareholder education, responsible ownership, financial literacy, family communication, personal leadership…?) </a:t>
            </a:r>
          </a:p>
        </p:txBody>
      </p:sp>
      <p:sp>
        <p:nvSpPr>
          <p:cNvPr id="4" name="Slide Number Placeholder 3"/>
          <p:cNvSpPr>
            <a:spLocks noGrp="1"/>
          </p:cNvSpPr>
          <p:nvPr>
            <p:ph type="sldNum" sz="quarter" idx="5"/>
          </p:nvPr>
        </p:nvSpPr>
        <p:spPr/>
        <p:txBody>
          <a:bodyPr/>
          <a:lstStyle/>
          <a:p>
            <a:fld id="{A9E48FE0-2FF9-46A1-9980-C644D9749422}" type="slidenum">
              <a:rPr lang="en-US" smtClean="0"/>
              <a:t>24</a:t>
            </a:fld>
            <a:endParaRPr lang="en-US"/>
          </a:p>
        </p:txBody>
      </p:sp>
    </p:spTree>
    <p:extLst>
      <p:ext uri="{BB962C8B-B14F-4D97-AF65-F5344CB8AC3E}">
        <p14:creationId xmlns:p14="http://schemas.microsoft.com/office/powerpoint/2010/main" val="12018429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1" u="sng"/>
              <a:t>Talking Points: </a:t>
            </a:r>
          </a:p>
          <a:p>
            <a:pPr marL="171450" indent="-171450">
              <a:buFont typeface="Arial" panose="020B0604020202020204" pitchFamily="34" charset="0"/>
              <a:buChar char="•"/>
            </a:pPr>
            <a:r>
              <a:rPr lang="en-US" sz="1100"/>
              <a:t>Here is an example of how a family goal could be translated into a family learning goal, program/activity and the desired outcome the program seeks to achieve. </a:t>
            </a:r>
          </a:p>
          <a:p>
            <a:pPr marL="171450" indent="-171450">
              <a:buFont typeface="Arial" panose="020B0604020202020204" pitchFamily="34" charset="0"/>
              <a:buChar char="•"/>
            </a:pPr>
            <a:r>
              <a:rPr lang="en-US" sz="1100"/>
              <a:t>The goal looks at the broader family context as well as the individual impact. Allow for flexibility in delivery and how a goal is interpreted so that the participant feels empowered versus controlled. </a:t>
            </a:r>
          </a:p>
          <a:p>
            <a:pPr marL="171450" indent="-171450">
              <a:buFont typeface="Arial" panose="020B0604020202020204" pitchFamily="34" charset="0"/>
              <a:buChar char="•"/>
            </a:pPr>
            <a:endParaRPr lang="en-US" sz="1100"/>
          </a:p>
          <a:p>
            <a:pPr marL="0" indent="0">
              <a:buFont typeface="Arial" panose="020B0604020202020204" pitchFamily="34" charset="0"/>
              <a:buNone/>
            </a:pPr>
            <a:r>
              <a:rPr lang="en-US" sz="1100" b="1" u="sng"/>
              <a:t>Discussion Question:</a:t>
            </a:r>
            <a:endParaRPr lang="en-US" sz="1100" b="0" u="none"/>
          </a:p>
          <a:p>
            <a:pPr marL="171450" indent="-171450">
              <a:buFont typeface="Arial" panose="020B0604020202020204" pitchFamily="34" charset="0"/>
              <a:buChar char="•"/>
            </a:pPr>
            <a:r>
              <a:rPr lang="en-US" sz="1100" b="0" u="none"/>
              <a:t>Do any ideas for program design and delivery or desired outcomes arise after we have discussed family and family learning goals? </a:t>
            </a:r>
          </a:p>
          <a:p>
            <a:pPr marL="171450" indent="-171450">
              <a:buFont typeface="Arial" panose="020B0604020202020204" pitchFamily="34" charset="0"/>
              <a:buChar char="•"/>
            </a:pPr>
            <a:r>
              <a:rPr lang="en-US" sz="1100" b="0" u="none"/>
              <a:t>Think of a simple way to engage the family in a philanthropic project that promotes learning, cohesion and philanthropic goals. </a:t>
            </a:r>
          </a:p>
          <a:p>
            <a:endParaRPr lang="en-US" sz="1100"/>
          </a:p>
        </p:txBody>
      </p:sp>
      <p:sp>
        <p:nvSpPr>
          <p:cNvPr id="4" name="Slide Number Placeholder 3"/>
          <p:cNvSpPr>
            <a:spLocks noGrp="1"/>
          </p:cNvSpPr>
          <p:nvPr>
            <p:ph type="sldNum" sz="quarter" idx="5"/>
          </p:nvPr>
        </p:nvSpPr>
        <p:spPr/>
        <p:txBody>
          <a:bodyPr/>
          <a:lstStyle/>
          <a:p>
            <a:fld id="{A9E48FE0-2FF9-46A1-9980-C644D9749422}" type="slidenum">
              <a:rPr lang="en-US" smtClean="0"/>
              <a:t>25</a:t>
            </a:fld>
            <a:endParaRPr lang="en-US"/>
          </a:p>
        </p:txBody>
      </p:sp>
    </p:spTree>
    <p:extLst>
      <p:ext uri="{BB962C8B-B14F-4D97-AF65-F5344CB8AC3E}">
        <p14:creationId xmlns:p14="http://schemas.microsoft.com/office/powerpoint/2010/main" val="18282810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u="sng"/>
              <a:t>Talking Points</a:t>
            </a:r>
          </a:p>
          <a:p>
            <a:pPr marL="171450" indent="-171450">
              <a:buFont typeface="Arial" panose="020B0604020202020204" pitchFamily="34" charset="0"/>
              <a:buChar char="•"/>
            </a:pPr>
            <a:r>
              <a:rPr lang="en-US" sz="1100" b="0" u="none"/>
              <a:t>This slide provides additional context regarding the common family goals from the 2018 FOX Family Learning Survey</a:t>
            </a:r>
          </a:p>
          <a:p>
            <a:endParaRPr lang="en-US" sz="1100" b="1" u="sng"/>
          </a:p>
          <a:p>
            <a:r>
              <a:rPr lang="en-US" sz="1100" b="1" u="sng"/>
              <a:t>Discussion Questions</a:t>
            </a:r>
            <a:r>
              <a:rPr lang="en-US" sz="1100" b="0" u="none"/>
              <a:t>:</a:t>
            </a:r>
          </a:p>
          <a:p>
            <a:pPr marL="171450" indent="-171450">
              <a:buFont typeface="Arial" panose="020B0604020202020204" pitchFamily="34" charset="0"/>
              <a:buChar char="•"/>
            </a:pPr>
            <a:r>
              <a:rPr lang="en-US" sz="1100"/>
              <a:t>What are our family learning goals? </a:t>
            </a:r>
          </a:p>
          <a:p>
            <a:pPr marL="171450" indent="-171450">
              <a:buFont typeface="Arial" panose="020B0604020202020204" pitchFamily="34" charset="0"/>
              <a:buChar char="•"/>
            </a:pPr>
            <a:r>
              <a:rPr lang="en-US" sz="1100"/>
              <a:t>Which goals might be highest priority for getting started? </a:t>
            </a:r>
          </a:p>
          <a:p>
            <a:pPr marL="171450" indent="-171450">
              <a:buFont typeface="Arial" panose="020B0604020202020204" pitchFamily="34" charset="0"/>
              <a:buChar char="•"/>
            </a:pPr>
            <a:r>
              <a:rPr lang="en-US" sz="1100"/>
              <a:t>Brainstorm together: have family members write down their goals for a family learning and development program on a bunch of different sticky notes. Begin to categorize the sticky notes by theme, which will help you identify the areas of importance for the family, and be the start of a learning plan framework. </a:t>
            </a:r>
          </a:p>
        </p:txBody>
      </p:sp>
      <p:sp>
        <p:nvSpPr>
          <p:cNvPr id="4" name="Slide Number Placeholder 3"/>
          <p:cNvSpPr>
            <a:spLocks noGrp="1"/>
          </p:cNvSpPr>
          <p:nvPr>
            <p:ph type="sldNum" sz="quarter" idx="5"/>
          </p:nvPr>
        </p:nvSpPr>
        <p:spPr/>
        <p:txBody>
          <a:bodyPr/>
          <a:lstStyle/>
          <a:p>
            <a:fld id="{A9E48FE0-2FF9-46A1-9980-C644D9749422}" type="slidenum">
              <a:rPr lang="en-US" smtClean="0"/>
              <a:t>26</a:t>
            </a:fld>
            <a:endParaRPr lang="en-US"/>
          </a:p>
        </p:txBody>
      </p:sp>
    </p:spTree>
    <p:extLst>
      <p:ext uri="{BB962C8B-B14F-4D97-AF65-F5344CB8AC3E}">
        <p14:creationId xmlns:p14="http://schemas.microsoft.com/office/powerpoint/2010/main" val="20075873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spcAft>
                <a:spcPts val="0"/>
              </a:spcAft>
            </a:pPr>
            <a:r>
              <a:rPr lang="en-US" sz="1100" b="1" u="sng">
                <a:latin typeface="+mn-lt"/>
              </a:rPr>
              <a:t>Talking Points</a:t>
            </a:r>
            <a:endParaRPr lang="en-US" sz="1100" b="0" u="none">
              <a:latin typeface="+mn-lt"/>
            </a:endParaRPr>
          </a:p>
          <a:p>
            <a:pPr marL="171450" indent="-171450">
              <a:spcBef>
                <a:spcPts val="0"/>
              </a:spcBef>
              <a:spcAft>
                <a:spcPts val="0"/>
              </a:spcAft>
              <a:buFont typeface="Arial" panose="020B0604020202020204" pitchFamily="34" charset="0"/>
              <a:buChar char="•"/>
            </a:pPr>
            <a:r>
              <a:rPr lang="en-US" sz="1100" b="0" u="none">
                <a:latin typeface="+mn-lt"/>
              </a:rPr>
              <a:t>There are many different approaches to delivering education, from providing teachable moments on a regular basis to an intentional approach that may range from themed retreats once/year to a multi-year curriculum. </a:t>
            </a:r>
          </a:p>
          <a:p>
            <a:pPr marL="171450" indent="-171450">
              <a:spcBef>
                <a:spcPts val="0"/>
              </a:spcBef>
              <a:spcAft>
                <a:spcPts val="0"/>
              </a:spcAft>
              <a:buFont typeface="Arial" panose="020B0604020202020204" pitchFamily="34" charset="0"/>
              <a:buChar char="•"/>
            </a:pPr>
            <a:r>
              <a:rPr lang="en-US" sz="1100" b="0" u="none">
                <a:latin typeface="+mn-lt"/>
              </a:rPr>
              <a:t>This slide provides examples of how some families deliver learning programs. </a:t>
            </a:r>
          </a:p>
          <a:p>
            <a:pPr marL="171450" indent="-171450">
              <a:spcBef>
                <a:spcPts val="0"/>
              </a:spcBef>
              <a:spcAft>
                <a:spcPts val="0"/>
              </a:spcAft>
              <a:buFont typeface="Arial" panose="020B0604020202020204" pitchFamily="34" charset="0"/>
              <a:buChar char="•"/>
            </a:pPr>
            <a:r>
              <a:rPr lang="en-US" sz="1100" b="0" u="none">
                <a:latin typeface="+mn-lt"/>
              </a:rPr>
              <a:t>Additional opportunities for the younger generation to learn include:</a:t>
            </a:r>
          </a:p>
          <a:p>
            <a:pPr marL="628650" lvl="1" indent="-171450">
              <a:spcBef>
                <a:spcPts val="0"/>
              </a:spcBef>
              <a:spcAft>
                <a:spcPts val="0"/>
              </a:spcAft>
              <a:buFont typeface="Arial" panose="020B0604020202020204" pitchFamily="34" charset="0"/>
              <a:buChar char="•"/>
            </a:pPr>
            <a:r>
              <a:rPr lang="en-US" sz="1100">
                <a:latin typeface="+mn-lt"/>
                <a:cs typeface="Arial" panose="020B0604020202020204" pitchFamily="34" charset="0"/>
              </a:rPr>
              <a:t>Rising generation projects</a:t>
            </a:r>
          </a:p>
          <a:p>
            <a:pPr marL="628650" lvl="1" indent="-171450">
              <a:spcBef>
                <a:spcPts val="0"/>
              </a:spcBef>
              <a:spcAft>
                <a:spcPts val="0"/>
              </a:spcAft>
              <a:buFont typeface="Arial" panose="020B0604020202020204" pitchFamily="34" charset="0"/>
              <a:buChar char="•"/>
            </a:pPr>
            <a:r>
              <a:rPr lang="en-US" sz="1100">
                <a:latin typeface="+mn-lt"/>
                <a:cs typeface="Arial" panose="020B0604020202020204" pitchFamily="34" charset="0"/>
              </a:rPr>
              <a:t>Family office internship</a:t>
            </a:r>
          </a:p>
          <a:p>
            <a:pPr marL="628650" lvl="1" indent="-171450">
              <a:spcBef>
                <a:spcPts val="0"/>
              </a:spcBef>
              <a:spcAft>
                <a:spcPts val="0"/>
              </a:spcAft>
              <a:buFont typeface="Arial" panose="020B0604020202020204" pitchFamily="34" charset="0"/>
              <a:buChar char="•"/>
            </a:pPr>
            <a:r>
              <a:rPr lang="en-US" sz="1100">
                <a:latin typeface="+mn-lt"/>
                <a:cs typeface="Arial" panose="020B0604020202020204" pitchFamily="34" charset="0"/>
              </a:rPr>
              <a:t>Participation in due diligence</a:t>
            </a:r>
          </a:p>
          <a:p>
            <a:pPr marL="628650" lvl="1" indent="-171450">
              <a:spcBef>
                <a:spcPts val="0"/>
              </a:spcBef>
              <a:spcAft>
                <a:spcPts val="0"/>
              </a:spcAft>
              <a:buFont typeface="Arial" panose="020B0604020202020204" pitchFamily="34" charset="0"/>
              <a:buChar char="•"/>
            </a:pPr>
            <a:r>
              <a:rPr lang="en-US" sz="1100">
                <a:latin typeface="+mn-lt"/>
                <a:cs typeface="Arial" panose="020B0604020202020204" pitchFamily="34" charset="0"/>
              </a:rPr>
              <a:t>Informal coaching</a:t>
            </a:r>
          </a:p>
          <a:p>
            <a:pPr marL="628650" lvl="1" indent="-171450">
              <a:spcBef>
                <a:spcPts val="0"/>
              </a:spcBef>
              <a:spcAft>
                <a:spcPts val="0"/>
              </a:spcAft>
              <a:buFont typeface="Arial" panose="020B0604020202020204" pitchFamily="34" charset="0"/>
              <a:buChar char="•"/>
            </a:pPr>
            <a:r>
              <a:rPr lang="en-US" sz="1100">
                <a:latin typeface="+mn-lt"/>
                <a:cs typeface="Arial" panose="020B0604020202020204" pitchFamily="34" charset="0"/>
              </a:rPr>
              <a:t>Entrepreneurship club</a:t>
            </a:r>
          </a:p>
          <a:p>
            <a:pPr marL="628650" lvl="1" indent="-171450">
              <a:spcBef>
                <a:spcPts val="0"/>
              </a:spcBef>
              <a:spcAft>
                <a:spcPts val="0"/>
              </a:spcAft>
              <a:buFont typeface="Arial" panose="020B0604020202020204" pitchFamily="34" charset="0"/>
              <a:buChar char="•"/>
            </a:pPr>
            <a:r>
              <a:rPr lang="en-US" sz="1100">
                <a:latin typeface="+mn-lt"/>
                <a:cs typeface="Arial" panose="020B0604020202020204" pitchFamily="34" charset="0"/>
              </a:rPr>
              <a:t>Attendance at family and shareholders meetings</a:t>
            </a:r>
            <a:endParaRPr lang="en-US" sz="1100" b="0" u="none">
              <a:latin typeface="+mn-lt"/>
              <a:cs typeface="Arial" panose="020B0604020202020204" pitchFamily="34" charset="0"/>
            </a:endParaRPr>
          </a:p>
          <a:p>
            <a:pPr marL="800100" lvl="1" indent="-342900">
              <a:lnSpc>
                <a:spcPts val="1800"/>
              </a:lnSpc>
              <a:spcBef>
                <a:spcPts val="0"/>
              </a:spcBef>
              <a:spcAft>
                <a:spcPts val="0"/>
              </a:spcAft>
              <a:buFont typeface="Arial" panose="020B0604020202020204" pitchFamily="34" charset="0"/>
              <a:buChar char="•"/>
            </a:pPr>
            <a:endParaRPr lang="en-US" sz="1100" b="0" u="none">
              <a:latin typeface="+mn-lt"/>
              <a:cs typeface="Arial" panose="020B0604020202020204" pitchFamily="34" charset="0"/>
            </a:endParaRPr>
          </a:p>
          <a:p>
            <a:pPr marL="0" lvl="0" indent="0">
              <a:lnSpc>
                <a:spcPts val="1800"/>
              </a:lnSpc>
              <a:spcBef>
                <a:spcPts val="0"/>
              </a:spcBef>
              <a:spcAft>
                <a:spcPts val="0"/>
              </a:spcAft>
              <a:buFont typeface="Arial" panose="020B0604020202020204" pitchFamily="34" charset="0"/>
              <a:buNone/>
            </a:pPr>
            <a:r>
              <a:rPr lang="en-US" sz="1100" b="1" u="sng">
                <a:latin typeface="+mn-lt"/>
                <a:cs typeface="Arial" panose="020B0604020202020204" pitchFamily="34" charset="0"/>
              </a:rPr>
              <a:t>Discussion Question: </a:t>
            </a:r>
          </a:p>
          <a:p>
            <a:pPr marL="171450" lvl="0" indent="-171450">
              <a:lnSpc>
                <a:spcPts val="1800"/>
              </a:lnSpc>
              <a:spcBef>
                <a:spcPts val="0"/>
              </a:spcBef>
              <a:spcAft>
                <a:spcPts val="0"/>
              </a:spcAft>
              <a:buFont typeface="Arial" panose="020B0604020202020204" pitchFamily="34" charset="0"/>
              <a:buChar char="•"/>
            </a:pPr>
            <a:r>
              <a:rPr lang="en-US" sz="1100" b="0" u="none">
                <a:latin typeface="+mn-lt"/>
                <a:cs typeface="Arial" panose="020B0604020202020204" pitchFamily="34" charset="0"/>
              </a:rPr>
              <a:t>How have we delivered family learning to date? </a:t>
            </a:r>
          </a:p>
          <a:p>
            <a:pPr marL="171450" lvl="0" indent="-171450">
              <a:lnSpc>
                <a:spcPts val="1800"/>
              </a:lnSpc>
              <a:spcBef>
                <a:spcPts val="0"/>
              </a:spcBef>
              <a:spcAft>
                <a:spcPts val="0"/>
              </a:spcAft>
              <a:buFont typeface="Arial" panose="020B0604020202020204" pitchFamily="34" charset="0"/>
              <a:buChar char="•"/>
            </a:pPr>
            <a:r>
              <a:rPr lang="en-US" sz="1100" b="0" u="none">
                <a:latin typeface="+mn-lt"/>
                <a:cs typeface="Arial" panose="020B0604020202020204" pitchFamily="34" charset="0"/>
              </a:rPr>
              <a:t>What other ways might we delivery learning programs? </a:t>
            </a:r>
          </a:p>
          <a:p>
            <a:pPr marL="171450" lvl="0" indent="-171450">
              <a:lnSpc>
                <a:spcPts val="1800"/>
              </a:lnSpc>
              <a:spcBef>
                <a:spcPts val="0"/>
              </a:spcBef>
              <a:spcAft>
                <a:spcPts val="0"/>
              </a:spcAft>
              <a:buFont typeface="Arial" panose="020B0604020202020204" pitchFamily="34" charset="0"/>
              <a:buChar char="•"/>
            </a:pPr>
            <a:r>
              <a:rPr lang="en-US" sz="1100" b="0" u="none">
                <a:latin typeface="+mn-lt"/>
                <a:cs typeface="Arial" panose="020B0604020202020204" pitchFamily="34" charset="0"/>
              </a:rPr>
              <a:t>What opportunities exist to infuse family learning?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9142697-747C-45EA-8770-9137A540589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535431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u="sng"/>
              <a:t>Talking Points</a:t>
            </a:r>
            <a:endParaRPr lang="en-US" sz="1100" b="0" u="none"/>
          </a:p>
          <a:p>
            <a:pPr marL="171450" indent="-171450">
              <a:buFont typeface="Arial" panose="020B0604020202020204" pitchFamily="34" charset="0"/>
              <a:buChar char="•"/>
            </a:pPr>
            <a:r>
              <a:rPr lang="en-US" sz="1100" b="0" u="none"/>
              <a:t>Assessments can be a powerful tools:</a:t>
            </a:r>
          </a:p>
          <a:p>
            <a:pPr marL="628650" lvl="1" indent="-171450">
              <a:buFont typeface="Arial" panose="020B0604020202020204" pitchFamily="34" charset="0"/>
              <a:buChar char="•"/>
            </a:pPr>
            <a:r>
              <a:rPr lang="en-US" sz="1100" b="0" u="none"/>
              <a:t>Learn about yourself as an individual as well as the rest of your family members. Assessment provide a common language and tool to understand one another. </a:t>
            </a:r>
          </a:p>
          <a:p>
            <a:pPr marL="628650" lvl="1" indent="-171450">
              <a:buFont typeface="Arial" panose="020B0604020202020204" pitchFamily="34" charset="0"/>
              <a:buChar char="•"/>
            </a:pPr>
            <a:r>
              <a:rPr lang="en-US" sz="1100" b="0" u="none"/>
              <a:t>To gather data to inform the development of family or individual learning plans. </a:t>
            </a:r>
          </a:p>
          <a:p>
            <a:pPr marL="628650" lvl="1" indent="-171450">
              <a:buFont typeface="Arial" panose="020B0604020202020204" pitchFamily="34" charset="0"/>
              <a:buChar char="•"/>
            </a:pPr>
            <a:r>
              <a:rPr lang="en-US" sz="1100" b="0" u="none"/>
              <a:t>Used as part of a family learning program to achieve goals.</a:t>
            </a:r>
          </a:p>
          <a:p>
            <a:pPr marL="171450" lvl="0" indent="-171450">
              <a:buFont typeface="Arial" panose="020B0604020202020204" pitchFamily="34" charset="0"/>
              <a:buChar char="•"/>
            </a:pPr>
            <a:r>
              <a:rPr lang="en-US" sz="1100" b="0" u="none"/>
              <a:t>Families that have used assessments report that they helped to increase self-awareness, improve teamwork, build understanding of others’ learning styles and perspectives, etc. </a:t>
            </a:r>
          </a:p>
          <a:p>
            <a:pPr marL="171450" lvl="0" indent="-171450">
              <a:buFont typeface="Arial" panose="020B0604020202020204" pitchFamily="34" charset="0"/>
              <a:buChar char="•"/>
            </a:pPr>
            <a:endParaRPr lang="en-US" sz="1100" b="0" u="none"/>
          </a:p>
          <a:p>
            <a:pPr marL="0" lvl="0" indent="0">
              <a:buFont typeface="Arial" panose="020B0604020202020204" pitchFamily="34" charset="0"/>
              <a:buNone/>
            </a:pPr>
            <a:r>
              <a:rPr lang="en-US" sz="1100" b="1" u="sng"/>
              <a:t>Discussion Questions:</a:t>
            </a:r>
            <a:endParaRPr lang="en-US" sz="1100" b="0" u="none"/>
          </a:p>
          <a:p>
            <a:pPr marL="171450" lvl="0" indent="-171450">
              <a:buFont typeface="Arial" panose="020B0604020202020204" pitchFamily="34" charset="0"/>
              <a:buChar char="•"/>
            </a:pPr>
            <a:r>
              <a:rPr lang="en-US" sz="1100" b="0" u="none"/>
              <a:t>What experience do we have with assessments? </a:t>
            </a:r>
          </a:p>
          <a:p>
            <a:pPr marL="171450" lvl="0" indent="-171450">
              <a:buFont typeface="Arial" panose="020B0604020202020204" pitchFamily="34" charset="0"/>
              <a:buChar char="•"/>
            </a:pPr>
            <a:r>
              <a:rPr lang="en-US" sz="1100" b="0" u="none"/>
              <a:t>Are there any assessments you would strongly recommend (or want to avoid)? </a:t>
            </a:r>
            <a:endParaRPr lang="en-US" sz="1100" b="1" u="sng"/>
          </a:p>
        </p:txBody>
      </p:sp>
      <p:sp>
        <p:nvSpPr>
          <p:cNvPr id="4" name="Slide Number Placeholder 3"/>
          <p:cNvSpPr>
            <a:spLocks noGrp="1"/>
          </p:cNvSpPr>
          <p:nvPr>
            <p:ph type="sldNum" sz="quarter" idx="5"/>
          </p:nvPr>
        </p:nvSpPr>
        <p:spPr/>
        <p:txBody>
          <a:bodyPr/>
          <a:lstStyle/>
          <a:p>
            <a:fld id="{A9E48FE0-2FF9-46A1-9980-C644D9749422}" type="slidenum">
              <a:rPr lang="en-US" smtClean="0"/>
              <a:t>28</a:t>
            </a:fld>
            <a:endParaRPr lang="en-US"/>
          </a:p>
        </p:txBody>
      </p:sp>
    </p:spTree>
    <p:extLst>
      <p:ext uri="{BB962C8B-B14F-4D97-AF65-F5344CB8AC3E}">
        <p14:creationId xmlns:p14="http://schemas.microsoft.com/office/powerpoint/2010/main" val="426457878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0"/>
              </a:spcAft>
            </a:pPr>
            <a:r>
              <a:rPr lang="en-US" sz="1100" b="1" u="sng">
                <a:latin typeface="+mn-lt"/>
              </a:rPr>
              <a:t>Talking Points</a:t>
            </a:r>
            <a:endParaRPr lang="en-US" sz="1100" b="0" u="none">
              <a:latin typeface="+mn-lt"/>
            </a:endParaRPr>
          </a:p>
          <a:p>
            <a:pPr marL="171450" indent="-171450">
              <a:spcAft>
                <a:spcPts val="0"/>
              </a:spcAft>
              <a:buFont typeface="Arial" panose="020B0604020202020204" pitchFamily="34" charset="0"/>
              <a:buChar char="•"/>
            </a:pPr>
            <a:r>
              <a:rPr lang="en-US" sz="1100" b="0" u="none">
                <a:latin typeface="+mn-lt"/>
                <a:cs typeface="Arial" panose="020B0604020202020204" pitchFamily="34" charset="0"/>
              </a:rPr>
              <a:t>Families also deliver learning programs at various frequencies. </a:t>
            </a:r>
          </a:p>
          <a:p>
            <a:pPr marL="800100" lvl="1" indent="-342900">
              <a:lnSpc>
                <a:spcPts val="1800"/>
              </a:lnSpc>
              <a:spcAft>
                <a:spcPts val="0"/>
              </a:spcAft>
              <a:buFont typeface="Arial" panose="020B0604020202020204" pitchFamily="34" charset="0"/>
              <a:buChar char="•"/>
            </a:pPr>
            <a:endParaRPr lang="en-US" sz="1100" b="0" u="none">
              <a:latin typeface="+mn-lt"/>
              <a:cs typeface="Arial" panose="020B0604020202020204" pitchFamily="34" charset="0"/>
            </a:endParaRPr>
          </a:p>
          <a:p>
            <a:pPr marL="0" lvl="0" indent="0">
              <a:lnSpc>
                <a:spcPts val="1800"/>
              </a:lnSpc>
              <a:spcAft>
                <a:spcPts val="0"/>
              </a:spcAft>
              <a:buFont typeface="Arial" panose="020B0604020202020204" pitchFamily="34" charset="0"/>
              <a:buNone/>
            </a:pPr>
            <a:r>
              <a:rPr lang="en-US" sz="1100" b="1" u="sng">
                <a:latin typeface="+mn-lt"/>
                <a:cs typeface="Arial" panose="020B0604020202020204" pitchFamily="34" charset="0"/>
              </a:rPr>
              <a:t>Discussion Question: </a:t>
            </a:r>
          </a:p>
          <a:p>
            <a:pPr marL="171450" lvl="0" indent="-171450">
              <a:lnSpc>
                <a:spcPts val="1800"/>
              </a:lnSpc>
              <a:spcAft>
                <a:spcPts val="0"/>
              </a:spcAft>
              <a:buFont typeface="Arial" panose="020B0604020202020204" pitchFamily="34" charset="0"/>
              <a:buChar char="•"/>
            </a:pPr>
            <a:r>
              <a:rPr lang="en-US" sz="1100" b="0" u="none">
                <a:latin typeface="+mn-lt"/>
                <a:cs typeface="Arial" panose="020B0604020202020204" pitchFamily="34" charset="0"/>
              </a:rPr>
              <a:t>How often does family learning currently occur (if at all)? </a:t>
            </a:r>
          </a:p>
          <a:p>
            <a:pPr marL="171450" lvl="0" indent="-171450">
              <a:lnSpc>
                <a:spcPts val="1800"/>
              </a:lnSpc>
              <a:spcAft>
                <a:spcPts val="0"/>
              </a:spcAft>
              <a:buFont typeface="Arial" panose="020B0604020202020204" pitchFamily="34" charset="0"/>
              <a:buChar char="•"/>
            </a:pPr>
            <a:r>
              <a:rPr lang="en-US" sz="1100" b="0" u="none">
                <a:latin typeface="+mn-lt"/>
                <a:cs typeface="Arial" panose="020B0604020202020204" pitchFamily="34" charset="0"/>
              </a:rPr>
              <a:t>When we think about our ideal scenario, how often would programs be offered? </a:t>
            </a:r>
          </a:p>
          <a:p>
            <a:pPr>
              <a:spcAft>
                <a:spcPts val="0"/>
              </a:spcAft>
            </a:pPr>
            <a:endParaRPr lang="en-US" sz="1100">
              <a:latin typeface="+mn-lt"/>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9142697-747C-45EA-8770-9137A540589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4720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u="sng"/>
              <a:t>Talking</a:t>
            </a:r>
            <a:r>
              <a:rPr lang="en-US" sz="1100" b="1" u="sng" baseline="0"/>
              <a:t> Points:</a:t>
            </a:r>
          </a:p>
          <a:p>
            <a:pPr>
              <a:buFont typeface="Arial" pitchFamily="34" charset="0"/>
              <a:buChar char="•"/>
            </a:pPr>
            <a:r>
              <a:rPr lang="en-US" sz="1100" b="0" baseline="0"/>
              <a:t> Facilitator sets up the presentation by introducing the topic and tying to either a personal family story or how the family came to this point to discuss family education.  </a:t>
            </a:r>
          </a:p>
          <a:p>
            <a:pPr>
              <a:buFont typeface="Arial" pitchFamily="34" charset="0"/>
              <a:buChar char="•"/>
            </a:pPr>
            <a:r>
              <a:rPr lang="en-US" sz="1100" b="0" baseline="0"/>
              <a:t> Facilitator should set the expectations for the meeting. </a:t>
            </a:r>
          </a:p>
          <a:p>
            <a:pPr>
              <a:buFont typeface="Arial" pitchFamily="34" charset="0"/>
              <a:buChar char="•"/>
            </a:pPr>
            <a:r>
              <a:rPr lang="en-US" sz="1100" b="0" baseline="0"/>
              <a:t> Facilitator should communicate “what’s in it for the participants”, why is this important. </a:t>
            </a:r>
          </a:p>
        </p:txBody>
      </p:sp>
      <p:sp>
        <p:nvSpPr>
          <p:cNvPr id="4" name="Slide Number Placeholder 3"/>
          <p:cNvSpPr>
            <a:spLocks noGrp="1"/>
          </p:cNvSpPr>
          <p:nvPr>
            <p:ph type="sldNum" sz="quarter" idx="5"/>
          </p:nvPr>
        </p:nvSpPr>
        <p:spPr/>
        <p:txBody>
          <a:bodyPr/>
          <a:lstStyle/>
          <a:p>
            <a:fld id="{A9E48FE0-2FF9-46A1-9980-C644D9749422}" type="slidenum">
              <a:rPr lang="en-US" smtClean="0"/>
              <a:t>3</a:t>
            </a:fld>
            <a:endParaRPr lang="en-US"/>
          </a:p>
        </p:txBody>
      </p:sp>
    </p:spTree>
    <p:extLst>
      <p:ext uri="{BB962C8B-B14F-4D97-AF65-F5344CB8AC3E}">
        <p14:creationId xmlns:p14="http://schemas.microsoft.com/office/powerpoint/2010/main" val="2719473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u="sng"/>
              <a:t>Talking Points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i="0"/>
              <a:t>By anticipating barriers and mitigating risks we can amplify the success of our family learning program.</a:t>
            </a:r>
          </a:p>
          <a:p>
            <a:endParaRPr lang="en-US" sz="1100" b="0" u="none"/>
          </a:p>
          <a:p>
            <a:r>
              <a:rPr lang="en-US" sz="1100" b="1" u="sng"/>
              <a:t>Discussion Questions</a:t>
            </a:r>
          </a:p>
          <a:p>
            <a:pPr marL="171450" indent="-171450">
              <a:buFont typeface="Arial" panose="020B0604020202020204" pitchFamily="34" charset="0"/>
              <a:buChar char="•"/>
            </a:pPr>
            <a:r>
              <a:rPr lang="en-US" sz="1100" b="0" u="none"/>
              <a:t>Do any of these challenges resonate with you? </a:t>
            </a:r>
          </a:p>
          <a:p>
            <a:pPr marL="171450" indent="-171450">
              <a:buFont typeface="Arial" panose="020B0604020202020204" pitchFamily="34" charset="0"/>
              <a:buChar char="•"/>
            </a:pPr>
            <a:r>
              <a:rPr lang="en-US" sz="1100" b="0" u="none"/>
              <a:t>What other challenges might we face in getting started with family learning? </a:t>
            </a:r>
          </a:p>
          <a:p>
            <a:pPr marL="171450" indent="-171450">
              <a:buFont typeface="Arial" panose="020B0604020202020204" pitchFamily="34" charset="0"/>
              <a:buChar char="•"/>
            </a:pPr>
            <a:r>
              <a:rPr lang="en-US" sz="1100" b="0" u="none"/>
              <a:t>How will we address these challenges? </a:t>
            </a:r>
          </a:p>
          <a:p>
            <a:pPr marL="171450" indent="-171450">
              <a:buFont typeface="Arial" panose="020B0604020202020204" pitchFamily="34" charset="0"/>
              <a:buChar char="•"/>
            </a:pPr>
            <a:r>
              <a:rPr lang="en-US" sz="1100" b="0" u="none"/>
              <a:t>How do our family goals and values inform how we will choose to respond to barriers?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9142697-747C-45EA-8770-9137A540589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6263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E48FE0-2FF9-46A1-9980-C644D9749422}" type="slidenum">
              <a:rPr lang="en-US" smtClean="0"/>
              <a:t>31</a:t>
            </a:fld>
            <a:endParaRPr lang="en-US"/>
          </a:p>
        </p:txBody>
      </p:sp>
    </p:spTree>
    <p:extLst>
      <p:ext uri="{BB962C8B-B14F-4D97-AF65-F5344CB8AC3E}">
        <p14:creationId xmlns:p14="http://schemas.microsoft.com/office/powerpoint/2010/main" val="322713848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E48FE0-2FF9-46A1-9980-C644D9749422}" type="slidenum">
              <a:rPr lang="en-US" smtClean="0"/>
              <a:t>32</a:t>
            </a:fld>
            <a:endParaRPr lang="en-US"/>
          </a:p>
        </p:txBody>
      </p:sp>
    </p:spTree>
    <p:extLst>
      <p:ext uri="{BB962C8B-B14F-4D97-AF65-F5344CB8AC3E}">
        <p14:creationId xmlns:p14="http://schemas.microsoft.com/office/powerpoint/2010/main" val="25669786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u="sng"/>
              <a:t>Talking Points</a:t>
            </a:r>
          </a:p>
          <a:p>
            <a:pPr marL="171450" indent="-171450">
              <a:buFont typeface="Arial" panose="020B0604020202020204" pitchFamily="34" charset="0"/>
              <a:buChar char="•"/>
            </a:pPr>
            <a:r>
              <a:rPr lang="en-US" sz="1100" b="0" u="none"/>
              <a:t>The most successful family learning programs will have an intentional methodology that includes a multi-year curriculum that builds upon topics year after year </a:t>
            </a:r>
          </a:p>
          <a:p>
            <a:pPr marL="171450" indent="-171450">
              <a:buFont typeface="Arial" panose="020B0604020202020204" pitchFamily="34" charset="0"/>
              <a:buChar char="•"/>
            </a:pPr>
            <a:r>
              <a:rPr lang="en-US" sz="1100" b="0" u="none"/>
              <a:t>However, the only way to start is to start. So let’s think about the  actions we can take to start family learning today.</a:t>
            </a:r>
          </a:p>
          <a:p>
            <a:pPr marL="171450" indent="-171450">
              <a:buFont typeface="Arial" panose="020B0604020202020204" pitchFamily="34" charset="0"/>
              <a:buChar char="•"/>
            </a:pPr>
            <a:endParaRPr lang="en-US" sz="1100" b="0" u="none"/>
          </a:p>
          <a:p>
            <a:pPr marL="0" indent="0">
              <a:buFont typeface="Arial" panose="020B0604020202020204" pitchFamily="34" charset="0"/>
              <a:buNone/>
            </a:pPr>
            <a:r>
              <a:rPr lang="en-US" sz="1100" b="1" u="sng"/>
              <a:t>Discussion Questions: </a:t>
            </a:r>
          </a:p>
          <a:p>
            <a:pPr marL="171450" indent="-171450">
              <a:buFont typeface="Arial" panose="020B0604020202020204" pitchFamily="34" charset="0"/>
              <a:buChar char="•"/>
            </a:pPr>
            <a:r>
              <a:rPr lang="en-US" sz="1100" b="0" u="none"/>
              <a:t>How can we start building our family learning program of the future? </a:t>
            </a:r>
          </a:p>
          <a:p>
            <a:pPr marL="171450" indent="-171450">
              <a:buFont typeface="Arial" panose="020B0604020202020204" pitchFamily="34" charset="0"/>
              <a:buChar char="•"/>
            </a:pPr>
            <a:r>
              <a:rPr lang="en-US" sz="1100" b="0" u="none"/>
              <a:t>What actions can we take today, in the next week and next month to start family learning now? </a:t>
            </a:r>
          </a:p>
        </p:txBody>
      </p:sp>
      <p:sp>
        <p:nvSpPr>
          <p:cNvPr id="4" name="Slide Number Placeholder 3"/>
          <p:cNvSpPr>
            <a:spLocks noGrp="1"/>
          </p:cNvSpPr>
          <p:nvPr>
            <p:ph type="sldNum" sz="quarter" idx="5"/>
          </p:nvPr>
        </p:nvSpPr>
        <p:spPr/>
        <p:txBody>
          <a:bodyPr/>
          <a:lstStyle/>
          <a:p>
            <a:fld id="{A9E48FE0-2FF9-46A1-9980-C644D9749422}" type="slidenum">
              <a:rPr lang="en-US" smtClean="0"/>
              <a:t>33</a:t>
            </a:fld>
            <a:endParaRPr lang="en-US"/>
          </a:p>
        </p:txBody>
      </p:sp>
    </p:spTree>
    <p:extLst>
      <p:ext uri="{BB962C8B-B14F-4D97-AF65-F5344CB8AC3E}">
        <p14:creationId xmlns:p14="http://schemas.microsoft.com/office/powerpoint/2010/main" val="113211077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b="1" i="0" u="sng"/>
              <a:t>Talking Points: </a:t>
            </a:r>
            <a:endParaRPr lang="en-US" sz="1100" b="0" i="0" u="none"/>
          </a:p>
          <a:p>
            <a:pPr marL="171450" indent="-171450">
              <a:buFont typeface="Arial" panose="020B0604020202020204" pitchFamily="34" charset="0"/>
              <a:buChar char="•"/>
            </a:pPr>
            <a:r>
              <a:rPr lang="en-US" sz="1100" b="0" i="0" u="none"/>
              <a:t>This slide lists additional ideas for getting started. </a:t>
            </a:r>
          </a:p>
          <a:p>
            <a:pPr marL="171450" indent="-171450">
              <a:buFont typeface="Arial" panose="020B0604020202020204" pitchFamily="34" charset="0"/>
              <a:buChar char="•"/>
            </a:pPr>
            <a:r>
              <a:rPr lang="en-US" sz="1100" b="0" i="0" u="none"/>
              <a:t>Reference the FOX Family Learning Handbook for more content and ideas. </a:t>
            </a:r>
            <a:endParaRPr lang="en-US" sz="1100" b="1" i="0" u="sng"/>
          </a:p>
        </p:txBody>
      </p:sp>
      <p:sp>
        <p:nvSpPr>
          <p:cNvPr id="4" name="Slide Number Placeholder 3"/>
          <p:cNvSpPr>
            <a:spLocks noGrp="1"/>
          </p:cNvSpPr>
          <p:nvPr>
            <p:ph type="sldNum" sz="quarter" idx="10"/>
          </p:nvPr>
        </p:nvSpPr>
        <p:spPr/>
        <p:txBody>
          <a:bodyPr/>
          <a:lstStyle/>
          <a:p>
            <a:pPr marL="0" marR="0" lvl="0" indent="0" algn="r" defTabSz="931774" rtl="0" eaLnBrk="1" fontAlgn="auto" latinLnBrk="0" hangingPunct="1">
              <a:lnSpc>
                <a:spcPct val="100000"/>
              </a:lnSpc>
              <a:spcBef>
                <a:spcPts val="0"/>
              </a:spcBef>
              <a:spcAft>
                <a:spcPts val="0"/>
              </a:spcAft>
              <a:buClrTx/>
              <a:buSzTx/>
              <a:buFontTx/>
              <a:buNone/>
              <a:tabLst/>
              <a:defRPr/>
            </a:pPr>
            <a:fld id="{A541722B-6707-4EC8-BBF1-DA0E7D949324}" type="slidenum">
              <a:rPr kumimoji="0" lang="en-US" sz="11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31774" rtl="0" eaLnBrk="1" fontAlgn="auto" latinLnBrk="0" hangingPunct="1">
                <a:lnSpc>
                  <a:spcPct val="100000"/>
                </a:lnSpc>
                <a:spcBef>
                  <a:spcPts val="0"/>
                </a:spcBef>
                <a:spcAft>
                  <a:spcPts val="0"/>
                </a:spcAft>
                <a:buClrTx/>
                <a:buSzTx/>
                <a:buFontTx/>
                <a:buNone/>
                <a:tabLst/>
                <a:defRPr/>
              </a:pPr>
              <a:t>34</a:t>
            </a:fld>
            <a:endParaRPr kumimoji="0" lang="en-US" sz="11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0170375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u="sng"/>
              <a:t>Talking Points: </a:t>
            </a:r>
          </a:p>
          <a:p>
            <a:pPr marL="171450" indent="-171450">
              <a:buFont typeface="Arial" panose="020B0604020202020204" pitchFamily="34" charset="0"/>
              <a:buChar char="•"/>
            </a:pPr>
            <a:r>
              <a:rPr lang="en-US" sz="1100"/>
              <a:t>If you conduct a survey to gather additional information, this slide provides a list of questions that may be helpful in getting started.</a:t>
            </a:r>
          </a:p>
          <a:p>
            <a:pPr marL="171450" indent="-171450">
              <a:buFont typeface="Arial" panose="020B0604020202020204" pitchFamily="34" charset="0"/>
              <a:buChar char="•"/>
            </a:pPr>
            <a:r>
              <a:rPr lang="en-US" sz="1100"/>
              <a:t>These questions are also effective when having a family learning brainstorm session, a multi-generational discussion, or to cover in a family education committee meeting. </a:t>
            </a:r>
          </a:p>
        </p:txBody>
      </p:sp>
      <p:sp>
        <p:nvSpPr>
          <p:cNvPr id="4" name="Slide Number Placeholder 3"/>
          <p:cNvSpPr>
            <a:spLocks noGrp="1"/>
          </p:cNvSpPr>
          <p:nvPr>
            <p:ph type="sldNum" sz="quarter" idx="5"/>
          </p:nvPr>
        </p:nvSpPr>
        <p:spPr/>
        <p:txBody>
          <a:bodyPr/>
          <a:lstStyle/>
          <a:p>
            <a:fld id="{A9E48FE0-2FF9-46A1-9980-C644D9749422}" type="slidenum">
              <a:rPr lang="en-US" smtClean="0"/>
              <a:t>35</a:t>
            </a:fld>
            <a:endParaRPr lang="en-US"/>
          </a:p>
        </p:txBody>
      </p:sp>
    </p:spTree>
    <p:extLst>
      <p:ext uri="{BB962C8B-B14F-4D97-AF65-F5344CB8AC3E}">
        <p14:creationId xmlns:p14="http://schemas.microsoft.com/office/powerpoint/2010/main" val="203861906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u="sng"/>
              <a:t>Talking Points: </a:t>
            </a:r>
          </a:p>
          <a:p>
            <a:pPr marL="171450" indent="-171450">
              <a:buFont typeface="Arial" panose="020B0604020202020204" pitchFamily="34" charset="0"/>
              <a:buChar char="•"/>
            </a:pPr>
            <a:r>
              <a:rPr lang="en-US" sz="1100" b="0" u="none"/>
              <a:t>A robust family learning program will include experiences managed by the family and family office as well as experiences that are outsourced. </a:t>
            </a:r>
          </a:p>
          <a:p>
            <a:pPr marL="171450" indent="-171450">
              <a:buFont typeface="Arial" panose="020B0604020202020204" pitchFamily="34" charset="0"/>
              <a:buChar char="•"/>
            </a:pPr>
            <a:r>
              <a:rPr lang="en-US" sz="1100" b="0" u="none"/>
              <a:t>A family office cannot be expert in everything, so leverage its strengths and hire experts for opportunities best offered externally. </a:t>
            </a:r>
          </a:p>
          <a:p>
            <a:pPr marL="171450" indent="-171450">
              <a:buFont typeface="Arial" panose="020B0604020202020204" pitchFamily="34" charset="0"/>
              <a:buChar char="•"/>
            </a:pPr>
            <a:endParaRPr lang="en-US" sz="1100" b="0" u="none"/>
          </a:p>
          <a:p>
            <a:pPr marL="0" indent="0">
              <a:buFont typeface="Arial" panose="020B0604020202020204" pitchFamily="34" charset="0"/>
              <a:buNone/>
            </a:pPr>
            <a:r>
              <a:rPr lang="en-US" sz="1100" b="1" u="sng"/>
              <a:t>Discussion Questions: </a:t>
            </a:r>
          </a:p>
          <a:p>
            <a:pPr marL="171450" indent="-171450">
              <a:buFont typeface="Arial" panose="020B0604020202020204" pitchFamily="34" charset="0"/>
              <a:buChar char="•"/>
            </a:pPr>
            <a:r>
              <a:rPr lang="en-US" sz="1100" b="0" u="none"/>
              <a:t>Who is currently in our network that we can leverage for family learning? </a:t>
            </a:r>
          </a:p>
          <a:p>
            <a:pPr marL="171450" indent="-171450">
              <a:buFont typeface="Arial" panose="020B0604020202020204" pitchFamily="34" charset="0"/>
              <a:buChar char="•"/>
            </a:pPr>
            <a:r>
              <a:rPr lang="en-US" sz="1100" b="0" u="none"/>
              <a:t>What are we able to currently deliver in house? </a:t>
            </a:r>
          </a:p>
        </p:txBody>
      </p:sp>
      <p:sp>
        <p:nvSpPr>
          <p:cNvPr id="4" name="Slide Number Placeholder 3"/>
          <p:cNvSpPr>
            <a:spLocks noGrp="1"/>
          </p:cNvSpPr>
          <p:nvPr>
            <p:ph type="sldNum" sz="quarter" idx="5"/>
          </p:nvPr>
        </p:nvSpPr>
        <p:spPr/>
        <p:txBody>
          <a:bodyPr/>
          <a:lstStyle/>
          <a:p>
            <a:fld id="{A9E48FE0-2FF9-46A1-9980-C644D9749422}" type="slidenum">
              <a:rPr lang="en-US" smtClean="0"/>
              <a:t>36</a:t>
            </a:fld>
            <a:endParaRPr lang="en-US"/>
          </a:p>
        </p:txBody>
      </p:sp>
    </p:spTree>
    <p:extLst>
      <p:ext uri="{BB962C8B-B14F-4D97-AF65-F5344CB8AC3E}">
        <p14:creationId xmlns:p14="http://schemas.microsoft.com/office/powerpoint/2010/main" val="89421772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b="0" i="1" u="none">
              <a:latin typeface="+mn-lt"/>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E48FE0-2FF9-46A1-9980-C644D974942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0842392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E48FE0-2FF9-46A1-9980-C644D9749422}" type="slidenum">
              <a:rPr lang="en-US" smtClean="0"/>
              <a:t>38</a:t>
            </a:fld>
            <a:endParaRPr lang="en-US"/>
          </a:p>
        </p:txBody>
      </p:sp>
    </p:spTree>
    <p:extLst>
      <p:ext uri="{BB962C8B-B14F-4D97-AF65-F5344CB8AC3E}">
        <p14:creationId xmlns:p14="http://schemas.microsoft.com/office/powerpoint/2010/main" val="65118814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E48FE0-2FF9-46A1-9980-C644D9749422}" type="slidenum">
              <a:rPr lang="en-US" smtClean="0"/>
              <a:t>39</a:t>
            </a:fld>
            <a:endParaRPr lang="en-US"/>
          </a:p>
        </p:txBody>
      </p:sp>
    </p:spTree>
    <p:extLst>
      <p:ext uri="{BB962C8B-B14F-4D97-AF65-F5344CB8AC3E}">
        <p14:creationId xmlns:p14="http://schemas.microsoft.com/office/powerpoint/2010/main" val="4130080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u="sng">
                <a:latin typeface="+mn-lt"/>
              </a:rPr>
              <a:t>Talking Points:</a:t>
            </a:r>
          </a:p>
          <a:p>
            <a:pPr>
              <a:buFont typeface="Arial" pitchFamily="34" charset="0"/>
              <a:buChar char="•"/>
            </a:pPr>
            <a:r>
              <a:rPr lang="en-US" sz="1100">
                <a:latin typeface="+mn-lt"/>
              </a:rPr>
              <a:t> Meeting agenda</a:t>
            </a:r>
          </a:p>
          <a:p>
            <a:pPr marL="685800" lvl="1" indent="-228600">
              <a:buFont typeface="+mj-lt"/>
              <a:buAutoNum type="arabicPeriod"/>
            </a:pPr>
            <a:r>
              <a:rPr lang="en-US" sz="1100">
                <a:latin typeface="+mn-lt"/>
              </a:rPr>
              <a:t>“Why is education</a:t>
            </a:r>
            <a:r>
              <a:rPr lang="en-US" sz="1100" baseline="0">
                <a:latin typeface="+mn-lt"/>
              </a:rPr>
              <a:t> important” - we are going to put education in context for the family and the individual.</a:t>
            </a:r>
          </a:p>
          <a:p>
            <a:pPr marL="685800" lvl="1" indent="-228600">
              <a:buFont typeface="+mj-lt"/>
              <a:buAutoNum type="arabicPeriod"/>
            </a:pPr>
            <a:r>
              <a:rPr lang="en-US" sz="1100" baseline="0">
                <a:latin typeface="+mn-lt"/>
              </a:rPr>
              <a:t>“What does family learning entail” section we will define family learning and look at components of a learning program. </a:t>
            </a:r>
          </a:p>
          <a:p>
            <a:pPr marL="685800" lvl="1" indent="-228600">
              <a:buFont typeface="+mj-lt"/>
              <a:buAutoNum type="arabicPeriod"/>
            </a:pPr>
            <a:r>
              <a:rPr lang="en-US" sz="1100" baseline="0">
                <a:latin typeface="+mn-lt"/>
              </a:rPr>
              <a:t>“How do we develop a family learning program” - we will look at common goals, practices and challenges in family education today as inspiration to think about what we might want to include in our own program.</a:t>
            </a:r>
          </a:p>
          <a:p>
            <a:pPr marL="685800" lvl="1" indent="-228600">
              <a:buFont typeface="+mj-lt"/>
              <a:buAutoNum type="arabicPeriod"/>
            </a:pPr>
            <a:r>
              <a:rPr lang="en-US" sz="1100" baseline="0">
                <a:latin typeface="+mn-lt"/>
              </a:rPr>
              <a:t>“How do we begin” - we will explore best practices, challenges and next steps for creating our family learning program</a:t>
            </a:r>
            <a:endParaRPr lang="en-US" sz="1100">
              <a:latin typeface="+mn-lt"/>
            </a:endParaRPr>
          </a:p>
          <a:p>
            <a:pPr>
              <a:buFont typeface="Arial" pitchFamily="34" charset="0"/>
              <a:buChar char="•"/>
            </a:pPr>
            <a:r>
              <a:rPr lang="en-US" sz="1100">
                <a:latin typeface="+mn-lt"/>
              </a:rPr>
              <a:t> What’s in it</a:t>
            </a:r>
            <a:r>
              <a:rPr lang="en-US" sz="1100" baseline="0">
                <a:latin typeface="+mn-lt"/>
              </a:rPr>
              <a:t> for the attendee?</a:t>
            </a:r>
          </a:p>
          <a:p>
            <a:pPr lvl="1">
              <a:buFont typeface="Arial" pitchFamily="34" charset="0"/>
              <a:buChar char="•"/>
            </a:pPr>
            <a:r>
              <a:rPr lang="en-US" sz="1100" baseline="0">
                <a:latin typeface="+mn-lt"/>
              </a:rPr>
              <a:t> Understand why education is important and how it can benefit the family, gain a foundation to create objectives for your education program and identify next steps to beginning an education initiative.</a:t>
            </a:r>
            <a:endParaRPr lang="en-US" sz="1100">
              <a:latin typeface="+mn-lt"/>
            </a:endParaRPr>
          </a:p>
        </p:txBody>
      </p:sp>
      <p:sp>
        <p:nvSpPr>
          <p:cNvPr id="4" name="Slide Number Placeholder 3"/>
          <p:cNvSpPr>
            <a:spLocks noGrp="1"/>
          </p:cNvSpPr>
          <p:nvPr>
            <p:ph type="sldNum" sz="quarter" idx="5"/>
          </p:nvPr>
        </p:nvSpPr>
        <p:spPr/>
        <p:txBody>
          <a:bodyPr/>
          <a:lstStyle/>
          <a:p>
            <a:fld id="{A9E48FE0-2FF9-46A1-9980-C644D9749422}" type="slidenum">
              <a:rPr lang="en-US" smtClean="0"/>
              <a:t>4</a:t>
            </a:fld>
            <a:endParaRPr lang="en-US"/>
          </a:p>
        </p:txBody>
      </p:sp>
    </p:spTree>
    <p:extLst>
      <p:ext uri="{BB962C8B-B14F-4D97-AF65-F5344CB8AC3E}">
        <p14:creationId xmlns:p14="http://schemas.microsoft.com/office/powerpoint/2010/main" val="2723026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E48FE0-2FF9-46A1-9980-C644D9749422}" type="slidenum">
              <a:rPr lang="en-US" smtClean="0"/>
              <a:t>5</a:t>
            </a:fld>
            <a:endParaRPr lang="en-US"/>
          </a:p>
        </p:txBody>
      </p:sp>
    </p:spTree>
    <p:extLst>
      <p:ext uri="{BB962C8B-B14F-4D97-AF65-F5344CB8AC3E}">
        <p14:creationId xmlns:p14="http://schemas.microsoft.com/office/powerpoint/2010/main" val="4437277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100" b="1" u="sng">
                <a:effectLst/>
                <a:latin typeface="+mn-lt"/>
              </a:rPr>
              <a:t>Talking Points</a:t>
            </a:r>
            <a:endParaRPr lang="en-US" sz="1100" b="0" u="none">
              <a:effectLst/>
              <a:latin typeface="+mn-lt"/>
            </a:endParaRPr>
          </a:p>
          <a:p>
            <a:pPr marL="171450" indent="-171450">
              <a:buFont typeface="Arial" panose="020B0604020202020204" pitchFamily="34" charset="0"/>
              <a:buChar char="•"/>
            </a:pPr>
            <a:r>
              <a:rPr lang="en-US" sz="1100" b="0" u="none">
                <a:effectLst/>
                <a:latin typeface="+mn-lt"/>
              </a:rPr>
              <a:t>We will dig more deeply into “What” family learning is in the next section, but let’s start by aligning ourselves around a shared definition. </a:t>
            </a:r>
          </a:p>
          <a:p>
            <a:pPr marL="171450" indent="-171450">
              <a:buFont typeface="Arial" panose="020B0604020202020204" pitchFamily="34" charset="0"/>
              <a:buChar char="•"/>
            </a:pPr>
            <a:r>
              <a:rPr lang="en-US" sz="1100" b="0" u="none">
                <a:effectLst/>
                <a:latin typeface="+mn-lt"/>
              </a:rPr>
              <a:t>Family learning is the process of </a:t>
            </a:r>
            <a:r>
              <a:rPr lang="en-US" sz="1100">
                <a:latin typeface="+mn-lt"/>
                <a:cs typeface="Arial" panose="020B0604020202020204" pitchFamily="34" charset="0"/>
              </a:rPr>
              <a:t>gaining knowledge and expertise that supports family members’ ability to personally thrive AND meaningfully participate in the family enterprise. </a:t>
            </a:r>
            <a:endParaRPr lang="en-US" sz="1100" b="0" i="1" u="none">
              <a:effectLst/>
              <a:latin typeface="+mn-lt"/>
            </a:endParaRPr>
          </a:p>
          <a:p>
            <a:pPr marL="628650" lvl="1" indent="-171450">
              <a:buFont typeface="Arial" panose="020B0604020202020204" pitchFamily="34" charset="0"/>
              <a:buChar char="•"/>
            </a:pPr>
            <a:r>
              <a:rPr lang="en-US" sz="1100" b="0" i="0" u="none">
                <a:effectLst/>
                <a:latin typeface="+mn-lt"/>
              </a:rPr>
              <a:t>Involving more than one generation – while certain learning experiences may target a particular generation, learning is a continuous and lifelong process for the entire family</a:t>
            </a:r>
          </a:p>
          <a:p>
            <a:pPr marL="628650" lvl="1" indent="-171450">
              <a:buFont typeface="Arial" panose="020B0604020202020204" pitchFamily="34" charset="0"/>
              <a:buChar char="•"/>
            </a:pPr>
            <a:r>
              <a:rPr lang="en-US" sz="1100" b="0" i="0" u="none">
                <a:effectLst/>
                <a:latin typeface="+mn-lt"/>
              </a:rPr>
              <a:t>Learning objectives and outcomes – we naturally learn all the time, but intentional family learning requires defined learning objectives and desired outcomes that will enable the achievement of family and individual goals </a:t>
            </a:r>
          </a:p>
          <a:p>
            <a:pPr marL="628650" lvl="1" indent="-171450">
              <a:buFont typeface="Arial" panose="020B0604020202020204" pitchFamily="34" charset="0"/>
              <a:buChar char="•"/>
            </a:pPr>
            <a:r>
              <a:rPr lang="en-US" sz="1100" b="0" i="0" u="none">
                <a:effectLst/>
                <a:latin typeface="+mn-lt"/>
              </a:rPr>
              <a:t>Formal or informal – we often think of learning/education occurring through school, formal courses and certificates. However, powerful learning also happens during regular family engagement where an opportunity exists to absorb family history, values, qualities, etc. that made founders successful.</a:t>
            </a:r>
            <a:endParaRPr lang="en-US" sz="1100" b="0" u="none">
              <a:effectLst/>
              <a:latin typeface="+mn-lt"/>
            </a:endParaRPr>
          </a:p>
          <a:p>
            <a:pPr marL="171450" indent="-171450">
              <a:buFont typeface="Arial" panose="020B0604020202020204" pitchFamily="34" charset="0"/>
              <a:buChar char="•"/>
            </a:pPr>
            <a:endParaRPr lang="en-US" sz="1100" b="1" u="sng">
              <a:effectLst/>
              <a:latin typeface="+mn-lt"/>
            </a:endParaRPr>
          </a:p>
        </p:txBody>
      </p:sp>
      <p:sp>
        <p:nvSpPr>
          <p:cNvPr id="4" name="Slide Number Placeholder 3"/>
          <p:cNvSpPr>
            <a:spLocks noGrp="1"/>
          </p:cNvSpPr>
          <p:nvPr>
            <p:ph type="sldNum" sz="quarter" idx="5"/>
          </p:nvPr>
        </p:nvSpPr>
        <p:spPr/>
        <p:txBody>
          <a:bodyPr/>
          <a:lstStyle/>
          <a:p>
            <a:fld id="{A9E48FE0-2FF9-46A1-9980-C644D9749422}" type="slidenum">
              <a:rPr lang="en-US" smtClean="0"/>
              <a:t>6</a:t>
            </a:fld>
            <a:endParaRPr lang="en-US"/>
          </a:p>
        </p:txBody>
      </p:sp>
    </p:spTree>
    <p:extLst>
      <p:ext uri="{BB962C8B-B14F-4D97-AF65-F5344CB8AC3E}">
        <p14:creationId xmlns:p14="http://schemas.microsoft.com/office/powerpoint/2010/main" val="3060676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u="sng"/>
              <a:t>Talking Points</a:t>
            </a:r>
          </a:p>
          <a:p>
            <a:pPr marL="171450" indent="-171450">
              <a:buFont typeface="Arial" panose="020B0604020202020204" pitchFamily="34" charset="0"/>
              <a:buChar char="•"/>
            </a:pPr>
            <a:r>
              <a:rPr lang="en-US" sz="1100" b="0" u="none"/>
              <a:t>Family learning programs generally (and rightly) focus on Rising Gen learning, because they are growing up! </a:t>
            </a:r>
          </a:p>
          <a:p>
            <a:pPr marL="171450" indent="-171450">
              <a:buFont typeface="Arial" panose="020B0604020202020204" pitchFamily="34" charset="0"/>
              <a:buChar char="•"/>
            </a:pPr>
            <a:r>
              <a:rPr lang="en-US" sz="1100" b="0" u="none"/>
              <a:t>However, they should also c</a:t>
            </a:r>
            <a:r>
              <a:rPr lang="en-US" sz="1100" b="0" u="sng"/>
              <a:t>reate a culture of learning</a:t>
            </a:r>
            <a:r>
              <a:rPr lang="en-US" sz="1100" b="0" u="none"/>
              <a:t>, which encourages continuous learning across all generations, and through both family led learning as well as external education. </a:t>
            </a:r>
          </a:p>
          <a:p>
            <a:pPr marL="628650" lvl="1" indent="-171450">
              <a:buFont typeface="Arial" panose="020B0604020202020204" pitchFamily="34" charset="0"/>
              <a:buChar char="•"/>
            </a:pPr>
            <a:r>
              <a:rPr lang="en-US" sz="1100" b="0" u="sng"/>
              <a:t>Family led learning </a:t>
            </a:r>
            <a:r>
              <a:rPr lang="en-US" sz="1100" b="0" u="none"/>
              <a:t>passes on family-held knowledge, skills and behaviors along with the family’s history, vision, mission and values through mentorship of the next gen as well as exemplifying desired/expected family behavior. </a:t>
            </a:r>
          </a:p>
          <a:p>
            <a:pPr marL="628650" lvl="1" indent="-171450">
              <a:buFont typeface="Arial" panose="020B0604020202020204" pitchFamily="34" charset="0"/>
              <a:buChar char="•"/>
            </a:pPr>
            <a:r>
              <a:rPr lang="en-US" sz="1100" b="0" u="sng"/>
              <a:t>External education</a:t>
            </a:r>
            <a:r>
              <a:rPr lang="en-US" sz="1100" b="0" u="none"/>
              <a:t> formally builds the skills family members need to participate in the family enterprise in addition to supporting their ability to self-actualize. This is also where the rising gen bring back to the family new skills and ideas that promote iteration and innovation to promote continued family enterprise success over time. </a:t>
            </a:r>
          </a:p>
          <a:p>
            <a:pPr marL="457200" lvl="1" indent="0">
              <a:buFont typeface="Arial" panose="020B0604020202020204" pitchFamily="34" charset="0"/>
              <a:buNone/>
            </a:pPr>
            <a:endParaRPr lang="en-US" sz="1100" b="0" u="none"/>
          </a:p>
          <a:p>
            <a:pPr marL="0" lvl="0" indent="0">
              <a:buFont typeface="Arial" panose="020B0604020202020204" pitchFamily="34" charset="0"/>
              <a:buNone/>
            </a:pPr>
            <a:r>
              <a:rPr lang="en-US" sz="1100" b="1" u="sng"/>
              <a:t>Discussion Question</a:t>
            </a:r>
            <a:endParaRPr lang="en-US" sz="1100" b="0" u="none"/>
          </a:p>
          <a:p>
            <a:pPr marL="171450" lvl="0" indent="-171450">
              <a:buFont typeface="Arial" panose="020B0604020202020204" pitchFamily="34" charset="0"/>
              <a:buChar char="•"/>
            </a:pPr>
            <a:r>
              <a:rPr lang="en-US" sz="1100" b="0" u="none"/>
              <a:t>What examples can you share of how you have taught the next generation? </a:t>
            </a:r>
          </a:p>
          <a:p>
            <a:pPr marL="171450" lvl="0" indent="-171450">
              <a:buFont typeface="Arial" panose="020B0604020202020204" pitchFamily="34" charset="0"/>
              <a:buChar char="•"/>
            </a:pPr>
            <a:r>
              <a:rPr lang="en-US" sz="1100" b="0" u="none"/>
              <a:t>What about how they have shared new insights with you? </a:t>
            </a:r>
          </a:p>
          <a:p>
            <a:pPr marL="171450" lvl="0" indent="-171450">
              <a:buFont typeface="Arial" panose="020B0604020202020204" pitchFamily="34" charset="0"/>
              <a:buChar char="•"/>
            </a:pPr>
            <a:r>
              <a:rPr lang="en-US" sz="1100" b="0" u="none"/>
              <a:t>How are you creating an environment where generations share and learn from one another? </a:t>
            </a:r>
          </a:p>
          <a:p>
            <a:pPr marL="171450" lvl="0" indent="-171450">
              <a:buFont typeface="Arial" panose="020B0604020202020204" pitchFamily="34" charset="0"/>
              <a:buChar char="•"/>
            </a:pPr>
            <a:r>
              <a:rPr lang="en-US" sz="1100" b="0" u="none"/>
              <a:t>Where do you provide opportunities for family-led learning and how are you offering external education? </a:t>
            </a:r>
            <a:endParaRPr lang="en-US" sz="1100" b="1" u="sng"/>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E48FE0-2FF9-46A1-9980-C644D974942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8806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b="1" u="sng"/>
              <a:t>Talking Points</a:t>
            </a:r>
            <a:endParaRPr lang="en-US" sz="1100" b="0" u="none"/>
          </a:p>
          <a:p>
            <a:pPr marL="171450" indent="-171450">
              <a:buFont typeface="Arial" panose="020B0604020202020204" pitchFamily="34" charset="0"/>
              <a:buChar char="•"/>
            </a:pPr>
            <a:r>
              <a:rPr lang="en-US" sz="1100" b="0" u="none"/>
              <a:t>Invite participants to brainstorm their own reasons to educate family members. </a:t>
            </a:r>
          </a:p>
          <a:p>
            <a:pPr marL="171450" indent="-171450">
              <a:buFont typeface="Arial" panose="020B0604020202020204" pitchFamily="34" charset="0"/>
              <a:buChar char="•"/>
            </a:pPr>
            <a:endParaRPr lang="en-US" sz="1100" b="0" u="none"/>
          </a:p>
          <a:p>
            <a:pPr marL="0" indent="0">
              <a:buFont typeface="Arial" panose="020B0604020202020204" pitchFamily="34" charset="0"/>
              <a:buNone/>
            </a:pPr>
            <a:r>
              <a:rPr lang="en-US" sz="1100" b="0" i="1" u="none"/>
              <a:t>Reminder: capture what is shared and use data/information in next steps to develop your family learning program. Reference the FOX Family Learning Handbook to learn more about how to develop your family learning program. </a:t>
            </a:r>
          </a:p>
        </p:txBody>
      </p:sp>
      <p:sp>
        <p:nvSpPr>
          <p:cNvPr id="4" name="Slide Number Placeholder 3"/>
          <p:cNvSpPr>
            <a:spLocks noGrp="1"/>
          </p:cNvSpPr>
          <p:nvPr>
            <p:ph type="sldNum" sz="quarter" idx="10"/>
          </p:nvPr>
        </p:nvSpPr>
        <p:spPr/>
        <p:txBody>
          <a:bodyPr/>
          <a:lstStyle/>
          <a:p>
            <a:pPr marL="0" marR="0" lvl="0" indent="0" algn="r" defTabSz="931774" rtl="0" eaLnBrk="1" fontAlgn="auto" latinLnBrk="0" hangingPunct="1">
              <a:lnSpc>
                <a:spcPct val="100000"/>
              </a:lnSpc>
              <a:spcBef>
                <a:spcPts val="0"/>
              </a:spcBef>
              <a:spcAft>
                <a:spcPts val="0"/>
              </a:spcAft>
              <a:buClrTx/>
              <a:buSzTx/>
              <a:buFontTx/>
              <a:buNone/>
              <a:tabLst/>
              <a:defRPr/>
            </a:pPr>
            <a:fld id="{A541722B-6707-4EC8-BBF1-DA0E7D949324}" type="slidenum">
              <a:rPr kumimoji="0" lang="en-US" sz="11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31774" rtl="0" eaLnBrk="1" fontAlgn="auto" latinLnBrk="0" hangingPunct="1">
                <a:lnSpc>
                  <a:spcPct val="100000"/>
                </a:lnSpc>
                <a:spcBef>
                  <a:spcPts val="0"/>
                </a:spcBef>
                <a:spcAft>
                  <a:spcPts val="0"/>
                </a:spcAft>
                <a:buClrTx/>
                <a:buSzTx/>
                <a:buFontTx/>
                <a:buNone/>
                <a:tabLst/>
                <a:defRPr/>
              </a:pPr>
              <a:t>8</a:t>
            </a:fld>
            <a:endParaRPr kumimoji="0" lang="en-US" sz="11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70908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u="sng"/>
              <a:t>Talking Points</a:t>
            </a:r>
            <a:endParaRPr lang="en-US" sz="1100" b="0" u="none"/>
          </a:p>
          <a:p>
            <a:pPr marL="171450" indent="-171450">
              <a:buFont typeface="Arial" panose="020B0604020202020204" pitchFamily="34" charset="0"/>
              <a:buChar char="•"/>
            </a:pPr>
            <a:r>
              <a:rPr lang="en-US" sz="1100" b="0" u="none"/>
              <a:t>The shirtsleeves to shirtsleeves in three generations adage comes true partly as a result of family cohesion breaking down. Lack of sustained shared values and poor communication contributes to that family breakdown. Family education promotes adoption of joint values, develops communication skills, and is reinforced through joint family learning that leads to that cohesion.</a:t>
            </a:r>
          </a:p>
          <a:p>
            <a:pPr marL="0" indent="0">
              <a:buFont typeface="Arial" panose="020B0604020202020204" pitchFamily="34" charset="0"/>
              <a:buNone/>
            </a:pPr>
            <a:endParaRPr lang="en-US" sz="1100" b="0" u="none"/>
          </a:p>
        </p:txBody>
      </p:sp>
      <p:sp>
        <p:nvSpPr>
          <p:cNvPr id="4" name="Slide Number Placeholder 3"/>
          <p:cNvSpPr>
            <a:spLocks noGrp="1"/>
          </p:cNvSpPr>
          <p:nvPr>
            <p:ph type="sldNum" sz="quarter" idx="5"/>
          </p:nvPr>
        </p:nvSpPr>
        <p:spPr/>
        <p:txBody>
          <a:bodyPr/>
          <a:lstStyle/>
          <a:p>
            <a:fld id="{A9E48FE0-2FF9-46A1-9980-C644D9749422}" type="slidenum">
              <a:rPr lang="en-US" smtClean="0"/>
              <a:t>9</a:t>
            </a:fld>
            <a:endParaRPr lang="en-US"/>
          </a:p>
        </p:txBody>
      </p:sp>
    </p:spTree>
    <p:extLst>
      <p:ext uri="{BB962C8B-B14F-4D97-AF65-F5344CB8AC3E}">
        <p14:creationId xmlns:p14="http://schemas.microsoft.com/office/powerpoint/2010/main" val="20092003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371600"/>
            <a:ext cx="8001000" cy="571501"/>
          </a:xfrm>
        </p:spPr>
        <p:txBody>
          <a:bodyPr>
            <a:normAutofit/>
          </a:bodyPr>
          <a:lstStyle>
            <a:lvl1pPr algn="l">
              <a:defRPr sz="2800">
                <a:solidFill>
                  <a:srgbClr val="0F75BC"/>
                </a:solidFill>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457200" y="1943100"/>
            <a:ext cx="3657600" cy="342900"/>
          </a:xfrm>
        </p:spPr>
        <p:txBody>
          <a:bodyPr>
            <a:normAutofit/>
          </a:bodyPr>
          <a:lstStyle>
            <a:lvl1pPr marL="0" indent="0" algn="l">
              <a:buNone/>
              <a:defRPr sz="1800">
                <a:solidFill>
                  <a:srgbClr val="0F75BC"/>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1943100"/>
            <a:ext cx="8001000" cy="0"/>
          </a:xfrm>
          <a:prstGeom prst="line">
            <a:avLst/>
          </a:prstGeom>
          <a:ln w="12700">
            <a:solidFill>
              <a:srgbClr val="F7941D"/>
            </a:solidFill>
          </a:ln>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0" hasCustomPrompt="1"/>
          </p:nvPr>
        </p:nvSpPr>
        <p:spPr>
          <a:xfrm>
            <a:off x="457200" y="2857500"/>
            <a:ext cx="3657600" cy="400050"/>
          </a:xfrm>
        </p:spPr>
        <p:txBody>
          <a:bodyPr>
            <a:noAutofit/>
          </a:bodyPr>
          <a:lstStyle>
            <a:lvl1pPr>
              <a:buNone/>
              <a:defRPr sz="1800">
                <a:solidFill>
                  <a:srgbClr val="0F75BC"/>
                </a:solidFill>
              </a:defRPr>
            </a:lvl1pPr>
            <a:lvl2pPr>
              <a:defRPr sz="1800">
                <a:solidFill>
                  <a:srgbClr val="006699"/>
                </a:solidFill>
              </a:defRPr>
            </a:lvl2pPr>
            <a:lvl3pPr>
              <a:defRPr sz="1800">
                <a:solidFill>
                  <a:srgbClr val="006699"/>
                </a:solidFill>
              </a:defRPr>
            </a:lvl3pPr>
            <a:lvl4pPr>
              <a:defRPr sz="1800">
                <a:solidFill>
                  <a:srgbClr val="006699"/>
                </a:solidFill>
              </a:defRPr>
            </a:lvl4pPr>
            <a:lvl5pPr>
              <a:defRPr sz="1800">
                <a:solidFill>
                  <a:srgbClr val="006699"/>
                </a:solidFill>
              </a:defRPr>
            </a:lvl5pPr>
          </a:lstStyle>
          <a:p>
            <a:pPr lvl="0"/>
            <a:r>
              <a:rPr lang="en-US"/>
              <a:t>Click to edit Date and Location</a:t>
            </a:r>
          </a:p>
        </p:txBody>
      </p:sp>
      <p:pic>
        <p:nvPicPr>
          <p:cNvPr id="9" name="Picture 8">
            <a:extLst>
              <a:ext uri="{FF2B5EF4-FFF2-40B4-BE49-F238E27FC236}">
                <a16:creationId xmlns:a16="http://schemas.microsoft.com/office/drawing/2014/main" id="{EB41F41C-1B21-463A-B25D-75CAA0501DDB}"/>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3000" t="20037" r="3000" b="20037"/>
          <a:stretch/>
        </p:blipFill>
        <p:spPr>
          <a:xfrm>
            <a:off x="457200" y="285750"/>
            <a:ext cx="2865090" cy="609592"/>
          </a:xfrm>
          <a:prstGeom prst="rect">
            <a:avLst/>
          </a:prstGeom>
        </p:spPr>
      </p:pic>
      <p:sp>
        <p:nvSpPr>
          <p:cNvPr id="10" name="Rectangle 9">
            <a:extLst>
              <a:ext uri="{FF2B5EF4-FFF2-40B4-BE49-F238E27FC236}">
                <a16:creationId xmlns:a16="http://schemas.microsoft.com/office/drawing/2014/main" id="{A94E250A-0954-46C5-9C7C-C188C23A9401}"/>
              </a:ext>
            </a:extLst>
          </p:cNvPr>
          <p:cNvSpPr/>
          <p:nvPr userDrawn="1"/>
        </p:nvSpPr>
        <p:spPr>
          <a:xfrm>
            <a:off x="304800" y="4960881"/>
            <a:ext cx="2286000" cy="115414"/>
          </a:xfrm>
          <a:prstGeom prst="rect">
            <a:avLst/>
          </a:prstGeom>
        </p:spPr>
        <p:txBody>
          <a:bodyPr wrap="none" lIns="0" tIns="0" rIns="0" bIns="0"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fontAlgn="base">
              <a:spcBef>
                <a:spcPct val="0"/>
              </a:spcBef>
              <a:spcAft>
                <a:spcPct val="0"/>
              </a:spcAft>
              <a:defRPr/>
            </a:pPr>
            <a:r>
              <a:rPr lang="en-US" sz="1100">
                <a:solidFill>
                  <a:schemeClr val="tx1"/>
                </a:solidFill>
                <a:latin typeface="Arial" pitchFamily="34" charset="0"/>
                <a:cs typeface="Arial" pitchFamily="34" charset="0"/>
              </a:rPr>
              <a:t>©2021 Family Office Exchange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3_Title Slide-GP2018">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E1937CB1-E3D7-4FF7-BD41-7A8FE76269BC}"/>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3000" t="20037" r="3000" b="20037"/>
          <a:stretch/>
        </p:blipFill>
        <p:spPr>
          <a:xfrm>
            <a:off x="457200" y="285750"/>
            <a:ext cx="2865090" cy="609592"/>
          </a:xfrm>
          <a:prstGeom prst="rect">
            <a:avLst/>
          </a:prstGeom>
        </p:spPr>
      </p:pic>
      <p:cxnSp>
        <p:nvCxnSpPr>
          <p:cNvPr id="11" name="Straight Connector 10">
            <a:extLst>
              <a:ext uri="{FF2B5EF4-FFF2-40B4-BE49-F238E27FC236}">
                <a16:creationId xmlns:a16="http://schemas.microsoft.com/office/drawing/2014/main" id="{D9D1A3CC-BF5A-468A-9DB4-93C227F6701C}"/>
              </a:ext>
            </a:extLst>
          </p:cNvPr>
          <p:cNvCxnSpPr/>
          <p:nvPr userDrawn="1"/>
        </p:nvCxnSpPr>
        <p:spPr>
          <a:xfrm>
            <a:off x="457200" y="1943100"/>
            <a:ext cx="8001000" cy="0"/>
          </a:xfrm>
          <a:prstGeom prst="line">
            <a:avLst/>
          </a:prstGeom>
          <a:ln w="12700">
            <a:solidFill>
              <a:srgbClr val="F7941D"/>
            </a:solidFill>
          </a:ln>
        </p:spPr>
        <p:style>
          <a:lnRef idx="1">
            <a:schemeClr val="accent1"/>
          </a:lnRef>
          <a:fillRef idx="0">
            <a:schemeClr val="accent1"/>
          </a:fillRef>
          <a:effectRef idx="0">
            <a:schemeClr val="accent1"/>
          </a:effectRef>
          <a:fontRef idx="minor">
            <a:schemeClr val="tx1"/>
          </a:fontRef>
        </p:style>
      </p:cxnSp>
      <p:sp>
        <p:nvSpPr>
          <p:cNvPr id="12" name="Title 1">
            <a:extLst>
              <a:ext uri="{FF2B5EF4-FFF2-40B4-BE49-F238E27FC236}">
                <a16:creationId xmlns:a16="http://schemas.microsoft.com/office/drawing/2014/main" id="{97CE24A8-0D20-4D24-AF9C-8347FDE7951D}"/>
              </a:ext>
            </a:extLst>
          </p:cNvPr>
          <p:cNvSpPr>
            <a:spLocks noGrp="1"/>
          </p:cNvSpPr>
          <p:nvPr>
            <p:ph type="ctrTitle"/>
          </p:nvPr>
        </p:nvSpPr>
        <p:spPr>
          <a:xfrm>
            <a:off x="457200" y="1371600"/>
            <a:ext cx="8001000" cy="571501"/>
          </a:xfrm>
        </p:spPr>
        <p:txBody>
          <a:bodyPr>
            <a:normAutofit/>
          </a:bodyPr>
          <a:lstStyle>
            <a:lvl1pPr algn="l">
              <a:defRPr sz="2800">
                <a:solidFill>
                  <a:srgbClr val="0F75BC"/>
                </a:solidFill>
                <a:latin typeface="Arial" pitchFamily="34" charset="0"/>
                <a:cs typeface="Arial" pitchFamily="34" charset="0"/>
              </a:defRPr>
            </a:lvl1pPr>
          </a:lstStyle>
          <a:p>
            <a:r>
              <a:rPr lang="en-US"/>
              <a:t>Click to edit Master title style</a:t>
            </a:r>
          </a:p>
        </p:txBody>
      </p:sp>
      <p:sp>
        <p:nvSpPr>
          <p:cNvPr id="13" name="Subtitle 2">
            <a:extLst>
              <a:ext uri="{FF2B5EF4-FFF2-40B4-BE49-F238E27FC236}">
                <a16:creationId xmlns:a16="http://schemas.microsoft.com/office/drawing/2014/main" id="{1C32EFFD-8E07-4CE4-AF08-F58329CE06FC}"/>
              </a:ext>
            </a:extLst>
          </p:cNvPr>
          <p:cNvSpPr>
            <a:spLocks noGrp="1"/>
          </p:cNvSpPr>
          <p:nvPr>
            <p:ph type="subTitle" idx="1"/>
          </p:nvPr>
        </p:nvSpPr>
        <p:spPr>
          <a:xfrm>
            <a:off x="457200" y="1943100"/>
            <a:ext cx="3657600" cy="342900"/>
          </a:xfrm>
        </p:spPr>
        <p:txBody>
          <a:bodyPr>
            <a:normAutofit/>
          </a:bodyPr>
          <a:lstStyle>
            <a:lvl1pPr marL="0" indent="0" algn="l">
              <a:buNone/>
              <a:defRPr sz="1800">
                <a:solidFill>
                  <a:srgbClr val="0F75BC"/>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5" name="Text Placeholder 15">
            <a:extLst>
              <a:ext uri="{FF2B5EF4-FFF2-40B4-BE49-F238E27FC236}">
                <a16:creationId xmlns:a16="http://schemas.microsoft.com/office/drawing/2014/main" id="{50A05BFB-290B-40DC-9A62-35D764E8B206}"/>
              </a:ext>
            </a:extLst>
          </p:cNvPr>
          <p:cNvSpPr>
            <a:spLocks noGrp="1"/>
          </p:cNvSpPr>
          <p:nvPr>
            <p:ph type="body" sz="quarter" idx="10" hasCustomPrompt="1"/>
          </p:nvPr>
        </p:nvSpPr>
        <p:spPr>
          <a:xfrm>
            <a:off x="457200" y="2857500"/>
            <a:ext cx="3657600" cy="400050"/>
          </a:xfrm>
        </p:spPr>
        <p:txBody>
          <a:bodyPr>
            <a:noAutofit/>
          </a:bodyPr>
          <a:lstStyle>
            <a:lvl1pPr>
              <a:buNone/>
              <a:defRPr sz="1800">
                <a:solidFill>
                  <a:srgbClr val="0F75BC"/>
                </a:solidFill>
              </a:defRPr>
            </a:lvl1pPr>
            <a:lvl2pPr>
              <a:defRPr sz="1800">
                <a:solidFill>
                  <a:srgbClr val="006699"/>
                </a:solidFill>
              </a:defRPr>
            </a:lvl2pPr>
            <a:lvl3pPr>
              <a:defRPr sz="1800">
                <a:solidFill>
                  <a:srgbClr val="006699"/>
                </a:solidFill>
              </a:defRPr>
            </a:lvl3pPr>
            <a:lvl4pPr>
              <a:defRPr sz="1800">
                <a:solidFill>
                  <a:srgbClr val="006699"/>
                </a:solidFill>
              </a:defRPr>
            </a:lvl4pPr>
            <a:lvl5pPr>
              <a:defRPr sz="1800">
                <a:solidFill>
                  <a:srgbClr val="006699"/>
                </a:solidFill>
              </a:defRPr>
            </a:lvl5pPr>
          </a:lstStyle>
          <a:p>
            <a:pPr lvl="0"/>
            <a:r>
              <a:rPr lang="en-US"/>
              <a:t>Click to edit Date and Location</a:t>
            </a:r>
          </a:p>
        </p:txBody>
      </p:sp>
      <p:sp>
        <p:nvSpPr>
          <p:cNvPr id="8" name="Rectangle 7">
            <a:extLst>
              <a:ext uri="{FF2B5EF4-FFF2-40B4-BE49-F238E27FC236}">
                <a16:creationId xmlns:a16="http://schemas.microsoft.com/office/drawing/2014/main" id="{608143E5-8903-4245-A3AA-2B1586E26A9D}"/>
              </a:ext>
            </a:extLst>
          </p:cNvPr>
          <p:cNvSpPr/>
          <p:nvPr userDrawn="1"/>
        </p:nvSpPr>
        <p:spPr>
          <a:xfrm>
            <a:off x="304800" y="4960881"/>
            <a:ext cx="2286000" cy="115414"/>
          </a:xfrm>
          <a:prstGeom prst="rect">
            <a:avLst/>
          </a:prstGeom>
        </p:spPr>
        <p:txBody>
          <a:bodyPr wrap="none" lIns="0" tIns="0" rIns="0" bIns="0"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fontAlgn="base">
              <a:spcBef>
                <a:spcPct val="0"/>
              </a:spcBef>
              <a:spcAft>
                <a:spcPct val="0"/>
              </a:spcAft>
              <a:defRPr/>
            </a:pPr>
            <a:r>
              <a:rPr lang="en-US" sz="1100">
                <a:solidFill>
                  <a:schemeClr val="tx1"/>
                </a:solidFill>
                <a:latin typeface="Arial" pitchFamily="34" charset="0"/>
                <a:cs typeface="Arial" pitchFamily="34" charset="0"/>
              </a:rPr>
              <a:t>©2021 Family Office Exchange</a:t>
            </a:r>
          </a:p>
        </p:txBody>
      </p:sp>
    </p:spTree>
    <p:extLst>
      <p:ext uri="{BB962C8B-B14F-4D97-AF65-F5344CB8AC3E}">
        <p14:creationId xmlns:p14="http://schemas.microsoft.com/office/powerpoint/2010/main" val="3341927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33323"/>
            <a:ext cx="7408282" cy="442927"/>
          </a:xfrm>
        </p:spPr>
        <p:txBody>
          <a:bodyPr lIns="0">
            <a:noAutofit/>
          </a:bodyPr>
          <a:lstStyle>
            <a:lvl1pPr algn="l">
              <a:defRPr sz="2400">
                <a:solidFill>
                  <a:srgbClr val="0F75BC"/>
                </a:solidFill>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p:txBody>
          <a:bodyPr>
            <a:normAutofit/>
          </a:bodyPr>
          <a:lstStyle>
            <a:lvl1pPr>
              <a:defRPr sz="2000">
                <a:latin typeface="Arial" pitchFamily="34" charset="0"/>
                <a:cs typeface="Arial" pitchFamily="34" charset="0"/>
              </a:defRPr>
            </a:lvl1pPr>
            <a:lvl2pPr>
              <a:defRPr sz="2000">
                <a:latin typeface="Arial" pitchFamily="34" charset="0"/>
                <a:cs typeface="Arial" pitchFamily="34" charset="0"/>
              </a:defRPr>
            </a:lvl2pPr>
            <a:lvl3pPr>
              <a:defRPr sz="20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p:cNvCxnSpPr/>
          <p:nvPr userDrawn="1"/>
        </p:nvCxnSpPr>
        <p:spPr>
          <a:xfrm>
            <a:off x="304800" y="506576"/>
            <a:ext cx="8534400" cy="0"/>
          </a:xfrm>
          <a:prstGeom prst="line">
            <a:avLst/>
          </a:prstGeom>
          <a:ln w="12700">
            <a:solidFill>
              <a:srgbClr val="F7941D"/>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76950C70-00FF-4333-848F-66BA96A6798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3574" t="20028" r="32142" b="16899"/>
          <a:stretch/>
        </p:blipFill>
        <p:spPr>
          <a:xfrm>
            <a:off x="7772400" y="88816"/>
            <a:ext cx="1066800" cy="349331"/>
          </a:xfrm>
          <a:prstGeom prst="rect">
            <a:avLst/>
          </a:prstGeom>
        </p:spPr>
      </p:pic>
      <p:sp>
        <p:nvSpPr>
          <p:cNvPr id="9" name="TextBox 35">
            <a:extLst>
              <a:ext uri="{FF2B5EF4-FFF2-40B4-BE49-F238E27FC236}">
                <a16:creationId xmlns:a16="http://schemas.microsoft.com/office/drawing/2014/main" id="{65AC3F60-2472-4E4F-92FD-8034925742EB}"/>
              </a:ext>
            </a:extLst>
          </p:cNvPr>
          <p:cNvSpPr txBox="1"/>
          <p:nvPr userDrawn="1"/>
        </p:nvSpPr>
        <p:spPr>
          <a:xfrm>
            <a:off x="4486239" y="4933950"/>
            <a:ext cx="171522" cy="169277"/>
          </a:xfrm>
          <a:prstGeom prst="rect">
            <a:avLst/>
          </a:prstGeom>
          <a:noFill/>
        </p:spPr>
        <p:txBody>
          <a:bodyPr wrap="none" lIns="0" tIns="0" rIns="0" bIns="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defRPr/>
            </a:pPr>
            <a:fld id="{B38FA1D0-6A64-49A7-83DA-FB6C621A4745}" type="slidenum">
              <a:rPr lang="en-US" sz="1100" smtClean="0">
                <a:solidFill>
                  <a:srgbClr val="0F75BC"/>
                </a:solidFill>
                <a:latin typeface="Arial" pitchFamily="34" charset="0"/>
                <a:cs typeface="Arial" pitchFamily="34" charset="0"/>
              </a:rPr>
              <a:pPr algn="ctr" fontAlgn="base">
                <a:spcBef>
                  <a:spcPct val="0"/>
                </a:spcBef>
                <a:spcAft>
                  <a:spcPct val="0"/>
                </a:spcAft>
                <a:defRPr/>
              </a:pPr>
              <a:t>‹#›</a:t>
            </a:fld>
            <a:endParaRPr lang="en-US" sz="1100">
              <a:solidFill>
                <a:srgbClr val="0F75BC"/>
              </a:solidFill>
              <a:latin typeface="Arial" pitchFamily="34" charset="0"/>
              <a:cs typeface="Arial" pitchFamily="34" charset="0"/>
            </a:endParaRPr>
          </a:p>
        </p:txBody>
      </p:sp>
      <p:sp>
        <p:nvSpPr>
          <p:cNvPr id="10" name="Rectangle 9">
            <a:extLst>
              <a:ext uri="{FF2B5EF4-FFF2-40B4-BE49-F238E27FC236}">
                <a16:creationId xmlns:a16="http://schemas.microsoft.com/office/drawing/2014/main" id="{BB092F23-7948-41B4-8ECE-7CEEE0FFC065}"/>
              </a:ext>
            </a:extLst>
          </p:cNvPr>
          <p:cNvSpPr/>
          <p:nvPr userDrawn="1"/>
        </p:nvSpPr>
        <p:spPr>
          <a:xfrm>
            <a:off x="304800" y="4960881"/>
            <a:ext cx="2286000" cy="115414"/>
          </a:xfrm>
          <a:prstGeom prst="rect">
            <a:avLst/>
          </a:prstGeom>
        </p:spPr>
        <p:txBody>
          <a:bodyPr wrap="none" lIns="0" tIns="0" rIns="0" bIns="0"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fontAlgn="base">
              <a:spcBef>
                <a:spcPct val="0"/>
              </a:spcBef>
              <a:spcAft>
                <a:spcPct val="0"/>
              </a:spcAft>
              <a:defRPr/>
            </a:pPr>
            <a:r>
              <a:rPr lang="en-US" sz="1100">
                <a:solidFill>
                  <a:schemeClr val="tx1"/>
                </a:solidFill>
                <a:latin typeface="Arial" pitchFamily="34" charset="0"/>
                <a:cs typeface="Arial" pitchFamily="34" charset="0"/>
              </a:rPr>
              <a:t>©2021 Family Office Exchange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00151"/>
            <a:ext cx="4038600" cy="3394472"/>
          </a:xfrm>
        </p:spPr>
        <p:txBody>
          <a:bodyPr>
            <a:normAutofit/>
          </a:bodyPr>
          <a:lstStyle>
            <a:lvl1pPr>
              <a:defRPr sz="2000">
                <a:latin typeface="Arial" pitchFamily="34" charset="0"/>
                <a:cs typeface="Arial" pitchFamily="34" charset="0"/>
              </a:defRPr>
            </a:lvl1pPr>
            <a:lvl2pPr>
              <a:defRPr sz="2000">
                <a:latin typeface="Arial" pitchFamily="34" charset="0"/>
                <a:cs typeface="Arial" pitchFamily="34" charset="0"/>
              </a:defRPr>
            </a:lvl2pPr>
            <a:lvl3pPr>
              <a:defRPr sz="20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normAutofit/>
          </a:bodyPr>
          <a:lstStyle>
            <a:lvl1pPr>
              <a:defRPr sz="2000">
                <a:latin typeface="Arial" pitchFamily="34" charset="0"/>
                <a:cs typeface="Arial" pitchFamily="34" charset="0"/>
              </a:defRPr>
            </a:lvl1pPr>
            <a:lvl2pPr>
              <a:defRPr sz="2000">
                <a:latin typeface="Arial" pitchFamily="34" charset="0"/>
                <a:cs typeface="Arial" pitchFamily="34" charset="0"/>
              </a:defRPr>
            </a:lvl2pPr>
            <a:lvl3pPr>
              <a:defRPr sz="20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5" name="Straight Connector 14">
            <a:extLst>
              <a:ext uri="{FF2B5EF4-FFF2-40B4-BE49-F238E27FC236}">
                <a16:creationId xmlns:a16="http://schemas.microsoft.com/office/drawing/2014/main" id="{F798B44C-F6CB-46A2-8BD6-79316561388B}"/>
              </a:ext>
            </a:extLst>
          </p:cNvPr>
          <p:cNvCxnSpPr/>
          <p:nvPr userDrawn="1"/>
        </p:nvCxnSpPr>
        <p:spPr>
          <a:xfrm>
            <a:off x="304800" y="506576"/>
            <a:ext cx="8534400" cy="0"/>
          </a:xfrm>
          <a:prstGeom prst="line">
            <a:avLst/>
          </a:prstGeom>
          <a:ln w="12700">
            <a:solidFill>
              <a:srgbClr val="F7941D"/>
            </a:solidFill>
          </a:ln>
        </p:spPr>
        <p:style>
          <a:lnRef idx="1">
            <a:schemeClr val="accent1"/>
          </a:lnRef>
          <a:fillRef idx="0">
            <a:schemeClr val="accent1"/>
          </a:fillRef>
          <a:effectRef idx="0">
            <a:schemeClr val="accent1"/>
          </a:effectRef>
          <a:fontRef idx="minor">
            <a:schemeClr val="tx1"/>
          </a:fontRef>
        </p:style>
      </p:cxnSp>
      <p:sp>
        <p:nvSpPr>
          <p:cNvPr id="9" name="Title 1">
            <a:extLst>
              <a:ext uri="{FF2B5EF4-FFF2-40B4-BE49-F238E27FC236}">
                <a16:creationId xmlns:a16="http://schemas.microsoft.com/office/drawing/2014/main" id="{3E867D43-4227-4BEF-A0D2-F790F6992B6F}"/>
              </a:ext>
            </a:extLst>
          </p:cNvPr>
          <p:cNvSpPr>
            <a:spLocks noGrp="1"/>
          </p:cNvSpPr>
          <p:nvPr>
            <p:ph type="title"/>
          </p:nvPr>
        </p:nvSpPr>
        <p:spPr>
          <a:xfrm>
            <a:off x="304800" y="33323"/>
            <a:ext cx="7408282" cy="442927"/>
          </a:xfrm>
        </p:spPr>
        <p:txBody>
          <a:bodyPr lIns="0">
            <a:noAutofit/>
          </a:bodyPr>
          <a:lstStyle>
            <a:lvl1pPr algn="l">
              <a:defRPr sz="2400">
                <a:solidFill>
                  <a:srgbClr val="0F75BC"/>
                </a:solidFill>
                <a:latin typeface="Arial" pitchFamily="34" charset="0"/>
                <a:cs typeface="Arial" pitchFamily="34" charset="0"/>
              </a:defRPr>
            </a:lvl1pPr>
          </a:lstStyle>
          <a:p>
            <a:r>
              <a:rPr lang="en-US"/>
              <a:t>Click to edit Master title style</a:t>
            </a:r>
          </a:p>
        </p:txBody>
      </p:sp>
      <p:pic>
        <p:nvPicPr>
          <p:cNvPr id="12" name="Picture 11">
            <a:extLst>
              <a:ext uri="{FF2B5EF4-FFF2-40B4-BE49-F238E27FC236}">
                <a16:creationId xmlns:a16="http://schemas.microsoft.com/office/drawing/2014/main" id="{2688CE0B-8A64-4764-90BC-E6D9788BBA9E}"/>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3574" t="20028" r="32142" b="16899"/>
          <a:stretch/>
        </p:blipFill>
        <p:spPr>
          <a:xfrm>
            <a:off x="7772400" y="88816"/>
            <a:ext cx="1066800" cy="349331"/>
          </a:xfrm>
          <a:prstGeom prst="rect">
            <a:avLst/>
          </a:prstGeom>
        </p:spPr>
      </p:pic>
      <p:sp>
        <p:nvSpPr>
          <p:cNvPr id="10" name="TextBox 35">
            <a:extLst>
              <a:ext uri="{FF2B5EF4-FFF2-40B4-BE49-F238E27FC236}">
                <a16:creationId xmlns:a16="http://schemas.microsoft.com/office/drawing/2014/main" id="{CDCAF6A2-59D5-4EFD-A860-5377696EDF65}"/>
              </a:ext>
            </a:extLst>
          </p:cNvPr>
          <p:cNvSpPr txBox="1"/>
          <p:nvPr userDrawn="1"/>
        </p:nvSpPr>
        <p:spPr>
          <a:xfrm>
            <a:off x="4486239" y="4933950"/>
            <a:ext cx="171522" cy="169277"/>
          </a:xfrm>
          <a:prstGeom prst="rect">
            <a:avLst/>
          </a:prstGeom>
          <a:noFill/>
        </p:spPr>
        <p:txBody>
          <a:bodyPr wrap="none" lIns="0" tIns="0" rIns="0" bIns="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defRPr/>
            </a:pPr>
            <a:fld id="{B38FA1D0-6A64-49A7-83DA-FB6C621A4745}" type="slidenum">
              <a:rPr lang="en-US" sz="1100" smtClean="0">
                <a:solidFill>
                  <a:srgbClr val="0F75BC"/>
                </a:solidFill>
                <a:latin typeface="Arial" pitchFamily="34" charset="0"/>
                <a:cs typeface="Arial" pitchFamily="34" charset="0"/>
              </a:rPr>
              <a:pPr algn="ctr" fontAlgn="base">
                <a:spcBef>
                  <a:spcPct val="0"/>
                </a:spcBef>
                <a:spcAft>
                  <a:spcPct val="0"/>
                </a:spcAft>
                <a:defRPr/>
              </a:pPr>
              <a:t>‹#›</a:t>
            </a:fld>
            <a:endParaRPr lang="en-US" sz="1100">
              <a:solidFill>
                <a:srgbClr val="0F75BC"/>
              </a:solidFill>
              <a:latin typeface="Arial" pitchFamily="34" charset="0"/>
              <a:cs typeface="Arial" pitchFamily="34" charset="0"/>
            </a:endParaRPr>
          </a:p>
        </p:txBody>
      </p:sp>
      <p:sp>
        <p:nvSpPr>
          <p:cNvPr id="14" name="Rectangle 13">
            <a:extLst>
              <a:ext uri="{FF2B5EF4-FFF2-40B4-BE49-F238E27FC236}">
                <a16:creationId xmlns:a16="http://schemas.microsoft.com/office/drawing/2014/main" id="{6D8AEBE8-C019-46C0-8845-4586B51F76B2}"/>
              </a:ext>
            </a:extLst>
          </p:cNvPr>
          <p:cNvSpPr/>
          <p:nvPr userDrawn="1"/>
        </p:nvSpPr>
        <p:spPr>
          <a:xfrm>
            <a:off x="304800" y="4960881"/>
            <a:ext cx="2286000" cy="115414"/>
          </a:xfrm>
          <a:prstGeom prst="rect">
            <a:avLst/>
          </a:prstGeom>
        </p:spPr>
        <p:txBody>
          <a:bodyPr wrap="none" lIns="0" tIns="0" rIns="0" bIns="0"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fontAlgn="base">
              <a:spcBef>
                <a:spcPct val="0"/>
              </a:spcBef>
              <a:spcAft>
                <a:spcPct val="0"/>
              </a:spcAft>
              <a:defRPr/>
            </a:pPr>
            <a:r>
              <a:rPr lang="en-US" sz="1100">
                <a:solidFill>
                  <a:schemeClr val="tx1"/>
                </a:solidFill>
                <a:latin typeface="Arial" pitchFamily="34" charset="0"/>
                <a:cs typeface="Arial" pitchFamily="34" charset="0"/>
              </a:rPr>
              <a:t>©2021 Family Office Exchange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151335"/>
            <a:ext cx="4040188" cy="479822"/>
          </a:xfrm>
        </p:spPr>
        <p:txBody>
          <a:bodyPr anchor="b">
            <a:noAutofit/>
          </a:bodyPr>
          <a:lstStyle>
            <a:lvl1pPr marL="0" indent="0">
              <a:buNone/>
              <a:defRPr sz="2000" b="1">
                <a:solidFill>
                  <a:schemeClr val="tx1"/>
                </a:solidFill>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normAutofit/>
          </a:bodyPr>
          <a:lstStyle>
            <a:lvl1pPr>
              <a:defRPr sz="2000">
                <a:latin typeface="Arial" pitchFamily="34" charset="0"/>
                <a:cs typeface="Arial" pitchFamily="34" charset="0"/>
              </a:defRPr>
            </a:lvl1pPr>
            <a:lvl2pPr>
              <a:defRPr sz="2000">
                <a:latin typeface="Arial" pitchFamily="34" charset="0"/>
                <a:cs typeface="Arial" pitchFamily="34" charset="0"/>
              </a:defRPr>
            </a:lvl2pPr>
            <a:lvl3pPr>
              <a:defRPr sz="20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noAutofit/>
          </a:bodyPr>
          <a:lstStyle>
            <a:lvl1pPr marL="0" indent="0">
              <a:buNone/>
              <a:defRPr sz="2000" b="1">
                <a:solidFill>
                  <a:schemeClr val="tx1"/>
                </a:solidFill>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normAutofit/>
          </a:bodyPr>
          <a:lstStyle>
            <a:lvl1pPr>
              <a:defRPr sz="2000">
                <a:latin typeface="Arial" pitchFamily="34" charset="0"/>
                <a:cs typeface="Arial" pitchFamily="34" charset="0"/>
              </a:defRPr>
            </a:lvl1pPr>
            <a:lvl2pPr>
              <a:defRPr sz="2000">
                <a:latin typeface="Arial" pitchFamily="34" charset="0"/>
                <a:cs typeface="Arial" pitchFamily="34" charset="0"/>
              </a:defRPr>
            </a:lvl2pPr>
            <a:lvl3pPr>
              <a:defRPr sz="20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22" name="Straight Connector 21">
            <a:extLst>
              <a:ext uri="{FF2B5EF4-FFF2-40B4-BE49-F238E27FC236}">
                <a16:creationId xmlns:a16="http://schemas.microsoft.com/office/drawing/2014/main" id="{F032A841-26A3-44CB-A212-88998B1A5453}"/>
              </a:ext>
            </a:extLst>
          </p:cNvPr>
          <p:cNvCxnSpPr/>
          <p:nvPr userDrawn="1"/>
        </p:nvCxnSpPr>
        <p:spPr>
          <a:xfrm>
            <a:off x="304800" y="506576"/>
            <a:ext cx="8534400" cy="0"/>
          </a:xfrm>
          <a:prstGeom prst="line">
            <a:avLst/>
          </a:prstGeom>
          <a:ln w="12700">
            <a:solidFill>
              <a:srgbClr val="F7941D"/>
            </a:solidFil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3CE0A254-2F65-428D-AC2B-448B7C018204}"/>
              </a:ext>
            </a:extLst>
          </p:cNvPr>
          <p:cNvSpPr>
            <a:spLocks noGrp="1"/>
          </p:cNvSpPr>
          <p:nvPr>
            <p:ph type="title"/>
          </p:nvPr>
        </p:nvSpPr>
        <p:spPr>
          <a:xfrm>
            <a:off x="304800" y="33323"/>
            <a:ext cx="7408282" cy="442927"/>
          </a:xfrm>
        </p:spPr>
        <p:txBody>
          <a:bodyPr lIns="0">
            <a:noAutofit/>
          </a:bodyPr>
          <a:lstStyle>
            <a:lvl1pPr algn="l">
              <a:defRPr sz="2400">
                <a:solidFill>
                  <a:srgbClr val="0F75BC"/>
                </a:solidFill>
                <a:latin typeface="Arial" pitchFamily="34" charset="0"/>
                <a:cs typeface="Arial" pitchFamily="34" charset="0"/>
              </a:defRPr>
            </a:lvl1pPr>
          </a:lstStyle>
          <a:p>
            <a:r>
              <a:rPr lang="en-US"/>
              <a:t>Click to edit Master title style</a:t>
            </a:r>
          </a:p>
        </p:txBody>
      </p:sp>
      <p:pic>
        <p:nvPicPr>
          <p:cNvPr id="14" name="Picture 13">
            <a:extLst>
              <a:ext uri="{FF2B5EF4-FFF2-40B4-BE49-F238E27FC236}">
                <a16:creationId xmlns:a16="http://schemas.microsoft.com/office/drawing/2014/main" id="{23C5421D-4F4D-4C00-BE2A-3FBC16F16C3E}"/>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3574" t="20028" r="32142" b="16899"/>
          <a:stretch/>
        </p:blipFill>
        <p:spPr>
          <a:xfrm>
            <a:off x="7772400" y="88816"/>
            <a:ext cx="1066800" cy="349331"/>
          </a:xfrm>
          <a:prstGeom prst="rect">
            <a:avLst/>
          </a:prstGeom>
        </p:spPr>
      </p:pic>
      <p:sp>
        <p:nvSpPr>
          <p:cNvPr id="12" name="TextBox 35">
            <a:extLst>
              <a:ext uri="{FF2B5EF4-FFF2-40B4-BE49-F238E27FC236}">
                <a16:creationId xmlns:a16="http://schemas.microsoft.com/office/drawing/2014/main" id="{6A9C3A8E-2972-45A1-A9C7-89766EF6BFEA}"/>
              </a:ext>
            </a:extLst>
          </p:cNvPr>
          <p:cNvSpPr txBox="1"/>
          <p:nvPr userDrawn="1"/>
        </p:nvSpPr>
        <p:spPr>
          <a:xfrm>
            <a:off x="4486239" y="4933950"/>
            <a:ext cx="171522" cy="169277"/>
          </a:xfrm>
          <a:prstGeom prst="rect">
            <a:avLst/>
          </a:prstGeom>
          <a:noFill/>
        </p:spPr>
        <p:txBody>
          <a:bodyPr wrap="none" lIns="0" tIns="0" rIns="0" bIns="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defRPr/>
            </a:pPr>
            <a:fld id="{B38FA1D0-6A64-49A7-83DA-FB6C621A4745}" type="slidenum">
              <a:rPr lang="en-US" sz="1100" smtClean="0">
                <a:solidFill>
                  <a:srgbClr val="0F75BC"/>
                </a:solidFill>
                <a:latin typeface="Arial" pitchFamily="34" charset="0"/>
                <a:cs typeface="Arial" pitchFamily="34" charset="0"/>
              </a:rPr>
              <a:pPr algn="ctr" fontAlgn="base">
                <a:spcBef>
                  <a:spcPct val="0"/>
                </a:spcBef>
                <a:spcAft>
                  <a:spcPct val="0"/>
                </a:spcAft>
                <a:defRPr/>
              </a:pPr>
              <a:t>‹#›</a:t>
            </a:fld>
            <a:endParaRPr lang="en-US" sz="1100">
              <a:solidFill>
                <a:srgbClr val="0F75BC"/>
              </a:solidFill>
              <a:latin typeface="Arial" pitchFamily="34" charset="0"/>
              <a:cs typeface="Arial" pitchFamily="34" charset="0"/>
            </a:endParaRPr>
          </a:p>
        </p:txBody>
      </p:sp>
      <p:sp>
        <p:nvSpPr>
          <p:cNvPr id="16" name="Rectangle 15">
            <a:extLst>
              <a:ext uri="{FF2B5EF4-FFF2-40B4-BE49-F238E27FC236}">
                <a16:creationId xmlns:a16="http://schemas.microsoft.com/office/drawing/2014/main" id="{378A4E4A-B9E2-4479-8462-37C2FB2C85BC}"/>
              </a:ext>
            </a:extLst>
          </p:cNvPr>
          <p:cNvSpPr/>
          <p:nvPr userDrawn="1"/>
        </p:nvSpPr>
        <p:spPr>
          <a:xfrm>
            <a:off x="304800" y="4960881"/>
            <a:ext cx="2286000" cy="115414"/>
          </a:xfrm>
          <a:prstGeom prst="rect">
            <a:avLst/>
          </a:prstGeom>
        </p:spPr>
        <p:txBody>
          <a:bodyPr wrap="none" lIns="0" tIns="0" rIns="0" bIns="0"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fontAlgn="base">
              <a:spcBef>
                <a:spcPct val="0"/>
              </a:spcBef>
              <a:spcAft>
                <a:spcPct val="0"/>
              </a:spcAft>
              <a:defRPr/>
            </a:pPr>
            <a:r>
              <a:rPr lang="en-US" sz="1100">
                <a:solidFill>
                  <a:schemeClr val="tx1"/>
                </a:solidFill>
                <a:latin typeface="Arial" pitchFamily="34" charset="0"/>
                <a:cs typeface="Arial" pitchFamily="34" charset="0"/>
              </a:rPr>
              <a:t>©2021 Family Office Exchange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1FF487E1-A5AB-478F-959D-63FE6343A053}"/>
              </a:ext>
            </a:extLst>
          </p:cNvPr>
          <p:cNvCxnSpPr/>
          <p:nvPr userDrawn="1"/>
        </p:nvCxnSpPr>
        <p:spPr>
          <a:xfrm>
            <a:off x="304800" y="506576"/>
            <a:ext cx="8534400" cy="0"/>
          </a:xfrm>
          <a:prstGeom prst="line">
            <a:avLst/>
          </a:prstGeom>
          <a:ln w="12700">
            <a:solidFill>
              <a:srgbClr val="F7941D"/>
            </a:solidFill>
          </a:ln>
        </p:spPr>
        <p:style>
          <a:lnRef idx="1">
            <a:schemeClr val="accent1"/>
          </a:lnRef>
          <a:fillRef idx="0">
            <a:schemeClr val="accent1"/>
          </a:fillRef>
          <a:effectRef idx="0">
            <a:schemeClr val="accent1"/>
          </a:effectRef>
          <a:fontRef idx="minor">
            <a:schemeClr val="tx1"/>
          </a:fontRef>
        </p:style>
      </p:cxnSp>
      <p:sp>
        <p:nvSpPr>
          <p:cNvPr id="7" name="Title 1">
            <a:extLst>
              <a:ext uri="{FF2B5EF4-FFF2-40B4-BE49-F238E27FC236}">
                <a16:creationId xmlns:a16="http://schemas.microsoft.com/office/drawing/2014/main" id="{0F423F8A-06D5-4035-AC81-6C8EB0779BC1}"/>
              </a:ext>
            </a:extLst>
          </p:cNvPr>
          <p:cNvSpPr>
            <a:spLocks noGrp="1"/>
          </p:cNvSpPr>
          <p:nvPr>
            <p:ph type="title"/>
          </p:nvPr>
        </p:nvSpPr>
        <p:spPr>
          <a:xfrm>
            <a:off x="304800" y="33323"/>
            <a:ext cx="7408282" cy="442927"/>
          </a:xfrm>
        </p:spPr>
        <p:txBody>
          <a:bodyPr lIns="0">
            <a:noAutofit/>
          </a:bodyPr>
          <a:lstStyle>
            <a:lvl1pPr algn="l">
              <a:defRPr sz="2400">
                <a:solidFill>
                  <a:srgbClr val="0F75BC"/>
                </a:solidFill>
                <a:latin typeface="Arial" pitchFamily="34" charset="0"/>
                <a:cs typeface="Arial" pitchFamily="34" charset="0"/>
              </a:defRPr>
            </a:lvl1pPr>
          </a:lstStyle>
          <a:p>
            <a:r>
              <a:rPr lang="en-US"/>
              <a:t>Click to edit Master title style</a:t>
            </a:r>
          </a:p>
        </p:txBody>
      </p:sp>
      <p:pic>
        <p:nvPicPr>
          <p:cNvPr id="10" name="Picture 9">
            <a:extLst>
              <a:ext uri="{FF2B5EF4-FFF2-40B4-BE49-F238E27FC236}">
                <a16:creationId xmlns:a16="http://schemas.microsoft.com/office/drawing/2014/main" id="{DF34DBB4-4B28-4518-95DC-C397B292F11C}"/>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3574" t="20028" r="32142" b="16899"/>
          <a:stretch/>
        </p:blipFill>
        <p:spPr>
          <a:xfrm>
            <a:off x="7772400" y="88816"/>
            <a:ext cx="1066800" cy="349331"/>
          </a:xfrm>
          <a:prstGeom prst="rect">
            <a:avLst/>
          </a:prstGeom>
        </p:spPr>
      </p:pic>
      <p:sp>
        <p:nvSpPr>
          <p:cNvPr id="8" name="TextBox 35">
            <a:extLst>
              <a:ext uri="{FF2B5EF4-FFF2-40B4-BE49-F238E27FC236}">
                <a16:creationId xmlns:a16="http://schemas.microsoft.com/office/drawing/2014/main" id="{70A4FEBD-DCF0-434A-A5E0-40C360EC9861}"/>
              </a:ext>
            </a:extLst>
          </p:cNvPr>
          <p:cNvSpPr txBox="1"/>
          <p:nvPr userDrawn="1"/>
        </p:nvSpPr>
        <p:spPr>
          <a:xfrm>
            <a:off x="4486239" y="4933950"/>
            <a:ext cx="171522" cy="169277"/>
          </a:xfrm>
          <a:prstGeom prst="rect">
            <a:avLst/>
          </a:prstGeom>
          <a:noFill/>
        </p:spPr>
        <p:txBody>
          <a:bodyPr wrap="none" lIns="0" tIns="0" rIns="0" bIns="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defRPr/>
            </a:pPr>
            <a:fld id="{B38FA1D0-6A64-49A7-83DA-FB6C621A4745}" type="slidenum">
              <a:rPr lang="en-US" sz="1100" smtClean="0">
                <a:solidFill>
                  <a:srgbClr val="0F75BC"/>
                </a:solidFill>
                <a:latin typeface="Arial" pitchFamily="34" charset="0"/>
                <a:cs typeface="Arial" pitchFamily="34" charset="0"/>
              </a:rPr>
              <a:pPr algn="ctr" fontAlgn="base">
                <a:spcBef>
                  <a:spcPct val="0"/>
                </a:spcBef>
                <a:spcAft>
                  <a:spcPct val="0"/>
                </a:spcAft>
                <a:defRPr/>
              </a:pPr>
              <a:t>‹#›</a:t>
            </a:fld>
            <a:endParaRPr lang="en-US" sz="1100">
              <a:solidFill>
                <a:srgbClr val="0F75BC"/>
              </a:solidFill>
              <a:latin typeface="Arial" pitchFamily="34" charset="0"/>
              <a:cs typeface="Arial" pitchFamily="34" charset="0"/>
            </a:endParaRPr>
          </a:p>
        </p:txBody>
      </p:sp>
      <p:sp>
        <p:nvSpPr>
          <p:cNvPr id="12" name="Rectangle 11">
            <a:extLst>
              <a:ext uri="{FF2B5EF4-FFF2-40B4-BE49-F238E27FC236}">
                <a16:creationId xmlns:a16="http://schemas.microsoft.com/office/drawing/2014/main" id="{F11D70B7-349C-42F7-8657-CAA9CC1E2979}"/>
              </a:ext>
            </a:extLst>
          </p:cNvPr>
          <p:cNvSpPr/>
          <p:nvPr userDrawn="1"/>
        </p:nvSpPr>
        <p:spPr>
          <a:xfrm>
            <a:off x="304800" y="4960881"/>
            <a:ext cx="2286000" cy="115414"/>
          </a:xfrm>
          <a:prstGeom prst="rect">
            <a:avLst/>
          </a:prstGeom>
        </p:spPr>
        <p:txBody>
          <a:bodyPr wrap="none" lIns="0" tIns="0" rIns="0" bIns="0"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fontAlgn="base">
              <a:spcBef>
                <a:spcPct val="0"/>
              </a:spcBef>
              <a:spcAft>
                <a:spcPct val="0"/>
              </a:spcAft>
              <a:defRPr/>
            </a:pPr>
            <a:r>
              <a:rPr lang="en-US" sz="1100">
                <a:solidFill>
                  <a:schemeClr val="tx1"/>
                </a:solidFill>
                <a:latin typeface="Arial" pitchFamily="34" charset="0"/>
                <a:cs typeface="Arial" pitchFamily="34" charset="0"/>
              </a:rPr>
              <a:t>©2021 Family Office Exchange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800100"/>
            <a:ext cx="3008313" cy="685505"/>
          </a:xfrm>
        </p:spPr>
        <p:txBody>
          <a:bodyPr anchor="b">
            <a:noAutofit/>
          </a:bodyPr>
          <a:lstStyle>
            <a:lvl1pPr algn="l">
              <a:defRPr sz="2000" b="1">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3575050" y="800100"/>
            <a:ext cx="5111750" cy="3657600"/>
          </a:xfrm>
        </p:spPr>
        <p:txBody>
          <a:bodyPr/>
          <a:lstStyle>
            <a:lvl1pPr>
              <a:defRPr sz="2000">
                <a:latin typeface="Arial" pitchFamily="34" charset="0"/>
                <a:cs typeface="Arial" pitchFamily="34" charset="0"/>
              </a:defRPr>
            </a:lvl1pPr>
            <a:lvl2pPr>
              <a:defRPr sz="2000">
                <a:latin typeface="Arial" pitchFamily="34" charset="0"/>
                <a:cs typeface="Arial" pitchFamily="34" charset="0"/>
              </a:defRPr>
            </a:lvl2pPr>
            <a:lvl3pPr>
              <a:defRPr sz="20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543051"/>
            <a:ext cx="3008313" cy="2914650"/>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5" name="Straight Connector 14">
            <a:extLst>
              <a:ext uri="{FF2B5EF4-FFF2-40B4-BE49-F238E27FC236}">
                <a16:creationId xmlns:a16="http://schemas.microsoft.com/office/drawing/2014/main" id="{C51A4F83-BFAA-43C9-9237-F5B02D7A4EF0}"/>
              </a:ext>
            </a:extLst>
          </p:cNvPr>
          <p:cNvCxnSpPr/>
          <p:nvPr userDrawn="1"/>
        </p:nvCxnSpPr>
        <p:spPr>
          <a:xfrm>
            <a:off x="304800" y="506576"/>
            <a:ext cx="8534400" cy="0"/>
          </a:xfrm>
          <a:prstGeom prst="line">
            <a:avLst/>
          </a:prstGeom>
          <a:ln w="12700">
            <a:solidFill>
              <a:srgbClr val="F7941D"/>
            </a:solidFill>
          </a:ln>
        </p:spPr>
        <p:style>
          <a:lnRef idx="1">
            <a:schemeClr val="accent1"/>
          </a:lnRef>
          <a:fillRef idx="0">
            <a:schemeClr val="accent1"/>
          </a:fillRef>
          <a:effectRef idx="0">
            <a:schemeClr val="accent1"/>
          </a:effectRef>
          <a:fontRef idx="minor">
            <a:schemeClr val="tx1"/>
          </a:fontRef>
        </p:style>
      </p:cxnSp>
      <p:sp>
        <p:nvSpPr>
          <p:cNvPr id="16" name="TextBox 35">
            <a:extLst>
              <a:ext uri="{FF2B5EF4-FFF2-40B4-BE49-F238E27FC236}">
                <a16:creationId xmlns:a16="http://schemas.microsoft.com/office/drawing/2014/main" id="{10021EDE-802F-4E6B-85A1-FF8BE19CF455}"/>
              </a:ext>
            </a:extLst>
          </p:cNvPr>
          <p:cNvSpPr txBox="1"/>
          <p:nvPr userDrawn="1"/>
        </p:nvSpPr>
        <p:spPr>
          <a:xfrm>
            <a:off x="4486239" y="4933950"/>
            <a:ext cx="171522" cy="169277"/>
          </a:xfrm>
          <a:prstGeom prst="rect">
            <a:avLst/>
          </a:prstGeom>
          <a:noFill/>
        </p:spPr>
        <p:txBody>
          <a:bodyPr wrap="none" lIns="0" tIns="0" rIns="0" bIns="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defRPr/>
            </a:pPr>
            <a:fld id="{B38FA1D0-6A64-49A7-83DA-FB6C621A4745}" type="slidenum">
              <a:rPr lang="en-US" sz="1100" smtClean="0">
                <a:solidFill>
                  <a:srgbClr val="0F75BC"/>
                </a:solidFill>
                <a:latin typeface="Arial" pitchFamily="34" charset="0"/>
                <a:cs typeface="Arial" pitchFamily="34" charset="0"/>
              </a:rPr>
              <a:pPr algn="ctr" fontAlgn="base">
                <a:spcBef>
                  <a:spcPct val="0"/>
                </a:spcBef>
                <a:spcAft>
                  <a:spcPct val="0"/>
                </a:spcAft>
                <a:defRPr/>
              </a:pPr>
              <a:t>‹#›</a:t>
            </a:fld>
            <a:endParaRPr lang="en-US" sz="1100">
              <a:solidFill>
                <a:srgbClr val="0F75BC"/>
              </a:solidFill>
              <a:latin typeface="Arial" pitchFamily="34" charset="0"/>
              <a:cs typeface="Arial" pitchFamily="34" charset="0"/>
            </a:endParaRPr>
          </a:p>
        </p:txBody>
      </p:sp>
      <p:sp>
        <p:nvSpPr>
          <p:cNvPr id="10" name="Title 1">
            <a:extLst>
              <a:ext uri="{FF2B5EF4-FFF2-40B4-BE49-F238E27FC236}">
                <a16:creationId xmlns:a16="http://schemas.microsoft.com/office/drawing/2014/main" id="{9D092E2B-8677-4C70-9771-1C318A62EC02}"/>
              </a:ext>
            </a:extLst>
          </p:cNvPr>
          <p:cNvSpPr txBox="1">
            <a:spLocks/>
          </p:cNvSpPr>
          <p:nvPr userDrawn="1"/>
        </p:nvSpPr>
        <p:spPr>
          <a:xfrm>
            <a:off x="304800" y="33323"/>
            <a:ext cx="7408282" cy="442927"/>
          </a:xfrm>
          <a:prstGeom prst="rect">
            <a:avLst/>
          </a:prstGeom>
        </p:spPr>
        <p:txBody>
          <a:bodyPr vert="horz" lIns="0" tIns="45720" rIns="91440" bIns="45720" rtlCol="0" anchor="ctr">
            <a:noAutofit/>
          </a:bodyPr>
          <a:lstStyle>
            <a:lvl1pPr algn="l" defTabSz="914400" rtl="0" eaLnBrk="1" latinLnBrk="0" hangingPunct="1">
              <a:spcBef>
                <a:spcPct val="0"/>
              </a:spcBef>
              <a:buNone/>
              <a:defRPr sz="2500" kern="1200">
                <a:solidFill>
                  <a:srgbClr val="0F75BC"/>
                </a:solidFill>
                <a:latin typeface="Arial" pitchFamily="34" charset="0"/>
                <a:ea typeface="+mj-ea"/>
                <a:cs typeface="Arial" pitchFamily="34" charset="0"/>
              </a:defRPr>
            </a:lvl1pPr>
          </a:lstStyle>
          <a:p>
            <a:r>
              <a:rPr lang="en-US" sz="2400"/>
              <a:t>Click to edit Master title style</a:t>
            </a:r>
          </a:p>
        </p:txBody>
      </p:sp>
      <p:sp>
        <p:nvSpPr>
          <p:cNvPr id="12" name="Rectangle 11">
            <a:extLst>
              <a:ext uri="{FF2B5EF4-FFF2-40B4-BE49-F238E27FC236}">
                <a16:creationId xmlns:a16="http://schemas.microsoft.com/office/drawing/2014/main" id="{36287EAF-67D6-4676-9739-6A5C2B58800D}"/>
              </a:ext>
            </a:extLst>
          </p:cNvPr>
          <p:cNvSpPr/>
          <p:nvPr userDrawn="1"/>
        </p:nvSpPr>
        <p:spPr>
          <a:xfrm>
            <a:off x="304800" y="4960881"/>
            <a:ext cx="2286000" cy="115414"/>
          </a:xfrm>
          <a:prstGeom prst="rect">
            <a:avLst/>
          </a:prstGeom>
        </p:spPr>
        <p:txBody>
          <a:bodyPr wrap="none" lIns="0" tIns="0" rIns="0" bIns="0"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fontAlgn="base">
              <a:spcBef>
                <a:spcPct val="0"/>
              </a:spcBef>
              <a:spcAft>
                <a:spcPct val="0"/>
              </a:spcAft>
              <a:defRPr/>
            </a:pPr>
            <a:r>
              <a:rPr lang="en-US" sz="1100">
                <a:solidFill>
                  <a:schemeClr val="tx1"/>
                </a:solidFill>
                <a:latin typeface="Arial" pitchFamily="34" charset="0"/>
                <a:cs typeface="Arial" pitchFamily="34" charset="0"/>
              </a:rPr>
              <a:t>©2021 Family Office Exchange</a:t>
            </a:r>
          </a:p>
        </p:txBody>
      </p:sp>
      <p:pic>
        <p:nvPicPr>
          <p:cNvPr id="13" name="Picture 12">
            <a:extLst>
              <a:ext uri="{FF2B5EF4-FFF2-40B4-BE49-F238E27FC236}">
                <a16:creationId xmlns:a16="http://schemas.microsoft.com/office/drawing/2014/main" id="{470DB358-C0D3-43ED-AABE-650886C19B0A}"/>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3574" t="20028" r="32142" b="16899"/>
          <a:stretch/>
        </p:blipFill>
        <p:spPr>
          <a:xfrm>
            <a:off x="7772400" y="88816"/>
            <a:ext cx="1066800" cy="349331"/>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ADEFD17-0E36-4138-8AE7-79AADEF3B0E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3000" t="20037" r="3000" b="20037"/>
          <a:stretch/>
        </p:blipFill>
        <p:spPr>
          <a:xfrm>
            <a:off x="3219457" y="3257550"/>
            <a:ext cx="2324086" cy="494485"/>
          </a:xfrm>
          <a:prstGeom prst="rect">
            <a:avLst/>
          </a:prstGeom>
        </p:spPr>
      </p:pic>
      <p:sp>
        <p:nvSpPr>
          <p:cNvPr id="6" name="Rectangle 5">
            <a:extLst>
              <a:ext uri="{FF2B5EF4-FFF2-40B4-BE49-F238E27FC236}">
                <a16:creationId xmlns:a16="http://schemas.microsoft.com/office/drawing/2014/main" id="{A88926F7-6C03-4A38-9695-7F328AA27D26}"/>
              </a:ext>
            </a:extLst>
          </p:cNvPr>
          <p:cNvSpPr/>
          <p:nvPr userDrawn="1"/>
        </p:nvSpPr>
        <p:spPr>
          <a:xfrm>
            <a:off x="1219200" y="4095750"/>
            <a:ext cx="6324600" cy="494485"/>
          </a:xfrm>
          <a:prstGeom prst="rect">
            <a:avLst/>
          </a:prstGeom>
        </p:spPr>
        <p:txBody>
          <a:bodyPr wrap="square" tIns="91440" rIns="365760" bIns="91440" numCol="4" spcCol="182880">
            <a:noAutofit/>
          </a:bodyPr>
          <a:lstStyle/>
          <a:p>
            <a:pPr algn="ctr">
              <a:lnSpc>
                <a:spcPts val="1400"/>
              </a:lnSpc>
            </a:pPr>
            <a:r>
              <a:rPr lang="en-US" sz="1000" kern="0">
                <a:latin typeface="Arial" pitchFamily="34" charset="0"/>
                <a:cs typeface="Arial" pitchFamily="34" charset="0"/>
              </a:rPr>
              <a:t>Chicago, IL </a:t>
            </a:r>
            <a:br>
              <a:rPr lang="en-US" sz="1000" kern="0">
                <a:latin typeface="Arial" pitchFamily="34" charset="0"/>
                <a:cs typeface="Arial" pitchFamily="34" charset="0"/>
              </a:rPr>
            </a:br>
            <a:r>
              <a:rPr lang="en-US" sz="1000" kern="0">
                <a:latin typeface="Arial" pitchFamily="34" charset="0"/>
                <a:cs typeface="Arial" pitchFamily="34" charset="0"/>
              </a:rPr>
              <a:t>1.312.327.1200</a:t>
            </a:r>
          </a:p>
          <a:p>
            <a:pPr algn="ctr">
              <a:lnSpc>
                <a:spcPts val="1400"/>
              </a:lnSpc>
            </a:pPr>
            <a:endParaRPr lang="fr-FR" sz="1000" kern="0">
              <a:latin typeface="Arial" pitchFamily="34" charset="0"/>
              <a:cs typeface="Arial" pitchFamily="34" charset="0"/>
            </a:endParaRPr>
          </a:p>
          <a:p>
            <a:pPr algn="ctr">
              <a:lnSpc>
                <a:spcPts val="1400"/>
              </a:lnSpc>
            </a:pPr>
            <a:r>
              <a:rPr lang="fr-FR" sz="1000" kern="0">
                <a:latin typeface="Arial" pitchFamily="34" charset="0"/>
                <a:cs typeface="Arial" pitchFamily="34" charset="0"/>
              </a:rPr>
              <a:t>New York, NY</a:t>
            </a:r>
            <a:r>
              <a:rPr lang="en-US" sz="1000" kern="0">
                <a:latin typeface="Arial" pitchFamily="34" charset="0"/>
                <a:cs typeface="Arial" pitchFamily="34" charset="0"/>
              </a:rPr>
              <a:t> </a:t>
            </a:r>
            <a:br>
              <a:rPr lang="en-US" sz="1000" kern="0">
                <a:latin typeface="Arial" pitchFamily="34" charset="0"/>
                <a:cs typeface="Arial" pitchFamily="34" charset="0"/>
              </a:rPr>
            </a:br>
            <a:r>
              <a:rPr lang="fr-FR" sz="1000" kern="0">
                <a:latin typeface="Arial" pitchFamily="34" charset="0"/>
                <a:cs typeface="Arial" pitchFamily="34" charset="0"/>
              </a:rPr>
              <a:t>1.646.504.0776 </a:t>
            </a:r>
          </a:p>
          <a:p>
            <a:pPr algn="ctr">
              <a:lnSpc>
                <a:spcPts val="1400"/>
              </a:lnSpc>
            </a:pPr>
            <a:endParaRPr lang="fr-FR" sz="1000" kern="0">
              <a:latin typeface="Arial" pitchFamily="34" charset="0"/>
              <a:cs typeface="Arial" pitchFamily="34" charset="0"/>
            </a:endParaRPr>
          </a:p>
          <a:p>
            <a:pPr algn="ctr">
              <a:lnSpc>
                <a:spcPts val="1400"/>
              </a:lnSpc>
            </a:pPr>
            <a:r>
              <a:rPr lang="fr-FR" sz="1000" kern="0">
                <a:latin typeface="Arial" pitchFamily="34" charset="0"/>
                <a:cs typeface="Arial" pitchFamily="34" charset="0"/>
              </a:rPr>
              <a:t>Madrid, Spain</a:t>
            </a:r>
            <a:r>
              <a:rPr lang="en-US" sz="1000" kern="0">
                <a:latin typeface="Arial" pitchFamily="34" charset="0"/>
                <a:cs typeface="Arial" pitchFamily="34" charset="0"/>
              </a:rPr>
              <a:t> </a:t>
            </a:r>
            <a:br>
              <a:rPr lang="en-US" sz="1000" kern="0">
                <a:latin typeface="Arial" pitchFamily="34" charset="0"/>
                <a:cs typeface="Arial" pitchFamily="34" charset="0"/>
              </a:rPr>
            </a:br>
            <a:r>
              <a:rPr lang="fr-FR" sz="1000" kern="0">
                <a:latin typeface="Arial" pitchFamily="34" charset="0"/>
                <a:cs typeface="Arial" pitchFamily="34" charset="0"/>
              </a:rPr>
              <a:t>34.616.94.05.63 </a:t>
            </a:r>
          </a:p>
          <a:p>
            <a:pPr algn="ctr">
              <a:lnSpc>
                <a:spcPts val="1400"/>
              </a:lnSpc>
            </a:pPr>
            <a:endParaRPr lang="fr-FR" sz="1000" kern="0">
              <a:latin typeface="Arial" pitchFamily="34" charset="0"/>
              <a:cs typeface="Arial" pitchFamily="34" charset="0"/>
            </a:endParaRPr>
          </a:p>
          <a:p>
            <a:pPr algn="ctr">
              <a:lnSpc>
                <a:spcPts val="1400"/>
              </a:lnSpc>
            </a:pPr>
            <a:r>
              <a:rPr lang="en-US" sz="1000" kern="0">
                <a:solidFill>
                  <a:schemeClr val="tx1"/>
                </a:solidFill>
                <a:latin typeface="Arial" pitchFamily="34" charset="0"/>
                <a:cs typeface="Arial" pitchFamily="34" charset="0"/>
              </a:rPr>
              <a:t>www.familyoffice.com</a:t>
            </a:r>
            <a:br>
              <a:rPr lang="en-US" sz="1000" kern="0">
                <a:solidFill>
                  <a:schemeClr val="tx1"/>
                </a:solidFill>
                <a:latin typeface="Arial" pitchFamily="34" charset="0"/>
                <a:cs typeface="Arial" pitchFamily="34" charset="0"/>
              </a:rPr>
            </a:br>
            <a:r>
              <a:rPr lang="en-US" sz="1000" kern="0">
                <a:solidFill>
                  <a:schemeClr val="tx1"/>
                </a:solidFill>
                <a:latin typeface="Arial" pitchFamily="34" charset="0"/>
                <a:cs typeface="Arial" pitchFamily="34" charset="0"/>
                <a:sym typeface="Wingdings" pitchFamily="2" charset="2"/>
              </a:rPr>
              <a:t>info@familyoffice.com</a:t>
            </a:r>
            <a:endParaRPr lang="en-US" sz="1000" kern="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355186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016 FO Design Content Slide">
    <p:spTree>
      <p:nvGrpSpPr>
        <p:cNvPr id="1" name=""/>
        <p:cNvGrpSpPr/>
        <p:nvPr/>
      </p:nvGrpSpPr>
      <p:grpSpPr>
        <a:xfrm>
          <a:off x="0" y="0"/>
          <a:ext cx="0" cy="0"/>
          <a:chOff x="0" y="0"/>
          <a:chExt cx="0" cy="0"/>
        </a:xfrm>
      </p:grpSpPr>
      <p:sp>
        <p:nvSpPr>
          <p:cNvPr id="10" name="TextBox 35">
            <a:extLst>
              <a:ext uri="{FF2B5EF4-FFF2-40B4-BE49-F238E27FC236}">
                <a16:creationId xmlns:a16="http://schemas.microsoft.com/office/drawing/2014/main" id="{4D033C18-1015-45E3-A1F7-5E3F9688607F}"/>
              </a:ext>
            </a:extLst>
          </p:cNvPr>
          <p:cNvSpPr txBox="1"/>
          <p:nvPr userDrawn="1"/>
        </p:nvSpPr>
        <p:spPr>
          <a:xfrm>
            <a:off x="4152900" y="4927350"/>
            <a:ext cx="838200" cy="153888"/>
          </a:xfrm>
          <a:prstGeom prst="rect">
            <a:avLst/>
          </a:prstGeom>
          <a:noFill/>
        </p:spPr>
        <p:txBody>
          <a:bodyPr lIns="0" tIns="0" rIns="0" bIns="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defRPr/>
            </a:pPr>
            <a:fld id="{B38FA1D0-6A64-49A7-83DA-FB6C621A4745}" type="slidenum">
              <a:rPr lang="en-US" sz="1000" smtClean="0">
                <a:solidFill>
                  <a:srgbClr val="0F75BC"/>
                </a:solidFill>
                <a:latin typeface="Arial" pitchFamily="34" charset="0"/>
                <a:cs typeface="Arial" pitchFamily="34" charset="0"/>
              </a:rPr>
              <a:pPr algn="ctr" fontAlgn="base">
                <a:spcBef>
                  <a:spcPct val="0"/>
                </a:spcBef>
                <a:spcAft>
                  <a:spcPct val="0"/>
                </a:spcAft>
                <a:defRPr/>
              </a:pPr>
              <a:t>‹#›</a:t>
            </a:fld>
            <a:endParaRPr lang="en-US" sz="1000">
              <a:solidFill>
                <a:srgbClr val="0F75BC"/>
              </a:solidFill>
              <a:latin typeface="Arial" pitchFamily="34" charset="0"/>
              <a:cs typeface="Arial" pitchFamily="34" charset="0"/>
            </a:endParaRPr>
          </a:p>
        </p:txBody>
      </p:sp>
      <p:pic>
        <p:nvPicPr>
          <p:cNvPr id="11" name="Picture 10">
            <a:extLst>
              <a:ext uri="{FF2B5EF4-FFF2-40B4-BE49-F238E27FC236}">
                <a16:creationId xmlns:a16="http://schemas.microsoft.com/office/drawing/2014/main" id="{14528E2D-5BE8-48D0-9DC9-A6880CEA237E}"/>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3574" t="20028" r="32142" b="16899"/>
          <a:stretch/>
        </p:blipFill>
        <p:spPr>
          <a:xfrm>
            <a:off x="7772400" y="88816"/>
            <a:ext cx="1066800" cy="349331"/>
          </a:xfrm>
          <a:prstGeom prst="rect">
            <a:avLst/>
          </a:prstGeom>
        </p:spPr>
      </p:pic>
      <p:cxnSp>
        <p:nvCxnSpPr>
          <p:cNvPr id="14" name="Straight Connector 13">
            <a:extLst>
              <a:ext uri="{FF2B5EF4-FFF2-40B4-BE49-F238E27FC236}">
                <a16:creationId xmlns:a16="http://schemas.microsoft.com/office/drawing/2014/main" id="{F949D360-2B2A-491E-8058-9809B119918C}"/>
              </a:ext>
            </a:extLst>
          </p:cNvPr>
          <p:cNvCxnSpPr/>
          <p:nvPr userDrawn="1"/>
        </p:nvCxnSpPr>
        <p:spPr>
          <a:xfrm>
            <a:off x="304800" y="506576"/>
            <a:ext cx="8534400" cy="0"/>
          </a:xfrm>
          <a:prstGeom prst="line">
            <a:avLst/>
          </a:prstGeom>
          <a:ln w="12700">
            <a:solidFill>
              <a:srgbClr val="F7941D"/>
            </a:solidFill>
          </a:ln>
        </p:spPr>
        <p:style>
          <a:lnRef idx="1">
            <a:schemeClr val="accent1"/>
          </a:lnRef>
          <a:fillRef idx="0">
            <a:schemeClr val="accent1"/>
          </a:fillRef>
          <a:effectRef idx="0">
            <a:schemeClr val="accent1"/>
          </a:effectRef>
          <a:fontRef idx="minor">
            <a:schemeClr val="tx1"/>
          </a:fontRef>
        </p:style>
      </p:cxnSp>
      <p:sp>
        <p:nvSpPr>
          <p:cNvPr id="15" name="Title 1">
            <a:extLst>
              <a:ext uri="{FF2B5EF4-FFF2-40B4-BE49-F238E27FC236}">
                <a16:creationId xmlns:a16="http://schemas.microsoft.com/office/drawing/2014/main" id="{6F9126D2-D3AE-431F-A60A-4C972BE5B554}"/>
              </a:ext>
            </a:extLst>
          </p:cNvPr>
          <p:cNvSpPr>
            <a:spLocks noGrp="1"/>
          </p:cNvSpPr>
          <p:nvPr>
            <p:ph type="title"/>
          </p:nvPr>
        </p:nvSpPr>
        <p:spPr>
          <a:xfrm>
            <a:off x="304800" y="33323"/>
            <a:ext cx="7408282" cy="442927"/>
          </a:xfrm>
        </p:spPr>
        <p:txBody>
          <a:bodyPr lIns="0">
            <a:noAutofit/>
          </a:bodyPr>
          <a:lstStyle>
            <a:lvl1pPr algn="l">
              <a:defRPr sz="2400">
                <a:solidFill>
                  <a:srgbClr val="0F75BC"/>
                </a:solidFill>
                <a:latin typeface="Arial" pitchFamily="34" charset="0"/>
                <a:cs typeface="Arial" pitchFamily="34" charset="0"/>
              </a:defRPr>
            </a:lvl1pPr>
          </a:lstStyle>
          <a:p>
            <a:r>
              <a:rPr lang="en-US"/>
              <a:t>Click to edit Master title style</a:t>
            </a:r>
          </a:p>
        </p:txBody>
      </p:sp>
      <p:sp>
        <p:nvSpPr>
          <p:cNvPr id="7" name="Rectangle 6">
            <a:extLst>
              <a:ext uri="{FF2B5EF4-FFF2-40B4-BE49-F238E27FC236}">
                <a16:creationId xmlns:a16="http://schemas.microsoft.com/office/drawing/2014/main" id="{5B11A497-3454-46D5-8D15-C84481D7362F}"/>
              </a:ext>
            </a:extLst>
          </p:cNvPr>
          <p:cNvSpPr/>
          <p:nvPr userDrawn="1"/>
        </p:nvSpPr>
        <p:spPr>
          <a:xfrm>
            <a:off x="304800" y="4960881"/>
            <a:ext cx="2286000" cy="115414"/>
          </a:xfrm>
          <a:prstGeom prst="rect">
            <a:avLst/>
          </a:prstGeom>
        </p:spPr>
        <p:txBody>
          <a:bodyPr wrap="none" lIns="0" tIns="0" rIns="0" bIns="0"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fontAlgn="base">
              <a:spcBef>
                <a:spcPct val="0"/>
              </a:spcBef>
              <a:spcAft>
                <a:spcPct val="0"/>
              </a:spcAft>
              <a:defRPr/>
            </a:pPr>
            <a:r>
              <a:rPr lang="en-US" sz="1100">
                <a:solidFill>
                  <a:schemeClr val="tx1"/>
                </a:solidFill>
                <a:latin typeface="Arial" pitchFamily="34" charset="0"/>
                <a:cs typeface="Arial" pitchFamily="34" charset="0"/>
              </a:rPr>
              <a:t>©2021 Family Office Exchange</a:t>
            </a:r>
          </a:p>
        </p:txBody>
      </p:sp>
    </p:spTree>
    <p:extLst>
      <p:ext uri="{BB962C8B-B14F-4D97-AF65-F5344CB8AC3E}">
        <p14:creationId xmlns:p14="http://schemas.microsoft.com/office/powerpoint/2010/main" val="2845273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6" r:id="rId6"/>
    <p:sldLayoutId id="2147483657" r:id="rId7"/>
    <p:sldLayoutId id="2147483658" r:id="rId8"/>
    <p:sldLayoutId id="2147483673" r:id="rId9"/>
    <p:sldLayoutId id="2147483675" r:id="rId10"/>
  </p:sldLayoutIdLst>
  <p:txStyles>
    <p:titleStyle>
      <a:lvl1pPr algn="ctr" defTabSz="914400" rtl="0" eaLnBrk="1" latinLnBrk="0" hangingPunct="1">
        <a:spcBef>
          <a:spcPct val="0"/>
        </a:spcBef>
        <a:buNone/>
        <a:defRPr sz="2000"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4.xml"/><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5.xml"/><Relationship Id="rId1" Type="http://schemas.openxmlformats.org/officeDocument/2006/relationships/slideLayout" Target="../slideLayouts/slideLayout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D1A87-3155-41C7-955D-FD2CD9120956}"/>
              </a:ext>
            </a:extLst>
          </p:cNvPr>
          <p:cNvSpPr>
            <a:spLocks noGrp="1"/>
          </p:cNvSpPr>
          <p:nvPr>
            <p:ph type="title"/>
          </p:nvPr>
        </p:nvSpPr>
        <p:spPr>
          <a:xfrm>
            <a:off x="312420" y="2128823"/>
            <a:ext cx="8519160" cy="442927"/>
          </a:xfrm>
        </p:spPr>
        <p:txBody>
          <a:bodyPr/>
          <a:lstStyle/>
          <a:p>
            <a:pPr algn="ctr"/>
            <a:r>
              <a:rPr lang="en-US"/>
              <a:t>How to Use This Presentation</a:t>
            </a:r>
          </a:p>
        </p:txBody>
      </p:sp>
    </p:spTree>
    <p:extLst>
      <p:ext uri="{BB962C8B-B14F-4D97-AF65-F5344CB8AC3E}">
        <p14:creationId xmlns:p14="http://schemas.microsoft.com/office/powerpoint/2010/main" val="1616823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5FDF8-6189-4548-A3EE-B18C5394F24C}"/>
              </a:ext>
            </a:extLst>
          </p:cNvPr>
          <p:cNvSpPr>
            <a:spLocks noGrp="1"/>
          </p:cNvSpPr>
          <p:nvPr>
            <p:ph type="title"/>
          </p:nvPr>
        </p:nvSpPr>
        <p:spPr/>
        <p:txBody>
          <a:bodyPr/>
          <a:lstStyle/>
          <a:p>
            <a:r>
              <a:rPr lang="en-US"/>
              <a:t>Education Promotes Family Sustainability</a:t>
            </a:r>
          </a:p>
        </p:txBody>
      </p:sp>
      <p:sp>
        <p:nvSpPr>
          <p:cNvPr id="3" name="Content Placeholder 2">
            <a:extLst>
              <a:ext uri="{FF2B5EF4-FFF2-40B4-BE49-F238E27FC236}">
                <a16:creationId xmlns:a16="http://schemas.microsoft.com/office/drawing/2014/main" id="{92CC5AE0-BE9B-416D-826B-19A5EA36EF1A}"/>
              </a:ext>
            </a:extLst>
          </p:cNvPr>
          <p:cNvSpPr>
            <a:spLocks noGrp="1"/>
          </p:cNvSpPr>
          <p:nvPr>
            <p:ph idx="1"/>
          </p:nvPr>
        </p:nvSpPr>
        <p:spPr>
          <a:xfrm>
            <a:off x="304800" y="731228"/>
            <a:ext cx="8229600" cy="3394472"/>
          </a:xfrm>
        </p:spPr>
        <p:txBody>
          <a:bodyPr>
            <a:normAutofit/>
          </a:bodyPr>
          <a:lstStyle/>
          <a:p>
            <a:pPr marL="0" indent="0">
              <a:buNone/>
            </a:pPr>
            <a:endParaRPr lang="en-US" sz="1400"/>
          </a:p>
          <a:p>
            <a:endParaRPr lang="en-US" sz="1400">
              <a:effectLst/>
            </a:endParaRPr>
          </a:p>
          <a:p>
            <a:endParaRPr lang="en-US" sz="1400">
              <a:effectLst/>
            </a:endParaRPr>
          </a:p>
          <a:p>
            <a:endParaRPr lang="en-US" sz="1600"/>
          </a:p>
        </p:txBody>
      </p:sp>
      <p:pic>
        <p:nvPicPr>
          <p:cNvPr id="132" name="Picture 131">
            <a:extLst>
              <a:ext uri="{FF2B5EF4-FFF2-40B4-BE49-F238E27FC236}">
                <a16:creationId xmlns:a16="http://schemas.microsoft.com/office/drawing/2014/main" id="{12A1BE58-2867-48DC-8B0F-A2BE98ED3EE7}"/>
              </a:ext>
            </a:extLst>
          </p:cNvPr>
          <p:cNvPicPr preferRelativeResize="0">
            <a:picLocks noChangeAspect="1"/>
          </p:cNvPicPr>
          <p:nvPr/>
        </p:nvPicPr>
        <p:blipFill rotWithShape="1">
          <a:blip r:embed="rId3"/>
          <a:srcRect l="5521"/>
          <a:stretch/>
        </p:blipFill>
        <p:spPr>
          <a:xfrm>
            <a:off x="1296020" y="1127350"/>
            <a:ext cx="6397864" cy="3261012"/>
          </a:xfrm>
          <a:prstGeom prst="rect">
            <a:avLst/>
          </a:prstGeom>
        </p:spPr>
      </p:pic>
      <p:sp>
        <p:nvSpPr>
          <p:cNvPr id="134" name="object 63">
            <a:extLst>
              <a:ext uri="{FF2B5EF4-FFF2-40B4-BE49-F238E27FC236}">
                <a16:creationId xmlns:a16="http://schemas.microsoft.com/office/drawing/2014/main" id="{16C0A8A6-6289-4EEC-9F1B-619F627BE227}"/>
              </a:ext>
            </a:extLst>
          </p:cNvPr>
          <p:cNvSpPr txBox="1"/>
          <p:nvPr/>
        </p:nvSpPr>
        <p:spPr>
          <a:xfrm>
            <a:off x="1206015" y="4416776"/>
            <a:ext cx="6427170" cy="249427"/>
          </a:xfrm>
          <a:prstGeom prst="rect">
            <a:avLst/>
          </a:prstGeom>
        </p:spPr>
        <p:txBody>
          <a:bodyPr vert="horz" wrap="square" lIns="0" tIns="3175" rIns="0" bIns="0" rtlCol="0">
            <a:spAutoFit/>
          </a:bodyPr>
          <a:lstStyle/>
          <a:p>
            <a:pPr marL="12700">
              <a:lnSpc>
                <a:spcPct val="100000"/>
              </a:lnSpc>
              <a:spcBef>
                <a:spcPts val="25"/>
              </a:spcBef>
            </a:pPr>
            <a:r>
              <a:rPr lang="en-US" sz="800" spc="-5">
                <a:latin typeface="Arial"/>
                <a:cs typeface="Arial"/>
              </a:rPr>
              <a:t>Source: Dennis T. Jaffe, “Wisdom of 100-Year Family Enterprises: Evolving Family Governance Across Generations.” Presentation for FOX Family Learning Council. September 17, 2020.</a:t>
            </a:r>
            <a:endParaRPr lang="en-US" sz="800">
              <a:latin typeface="Arial"/>
              <a:cs typeface="Arial"/>
            </a:endParaRPr>
          </a:p>
        </p:txBody>
      </p:sp>
      <p:sp>
        <p:nvSpPr>
          <p:cNvPr id="135" name="object 2">
            <a:extLst>
              <a:ext uri="{FF2B5EF4-FFF2-40B4-BE49-F238E27FC236}">
                <a16:creationId xmlns:a16="http://schemas.microsoft.com/office/drawing/2014/main" id="{D418E3CF-33E2-4DAE-AD7F-4D79C414F328}"/>
              </a:ext>
            </a:extLst>
          </p:cNvPr>
          <p:cNvSpPr txBox="1">
            <a:spLocks/>
          </p:cNvSpPr>
          <p:nvPr/>
        </p:nvSpPr>
        <p:spPr>
          <a:xfrm>
            <a:off x="457200" y="731228"/>
            <a:ext cx="8229599" cy="227626"/>
          </a:xfrm>
          <a:prstGeom prst="rect">
            <a:avLst/>
          </a:prstGeom>
        </p:spPr>
        <p:txBody>
          <a:bodyPr vert="horz" wrap="square" lIns="0" tIns="12065" rIns="0" bIns="0" rtlCol="0" anchor="ctr">
            <a:spAutoFit/>
          </a:bodyPr>
          <a:lstStyle>
            <a:lvl1pPr algn="l" defTabSz="914400" rtl="0" eaLnBrk="1" latinLnBrk="0" hangingPunct="1">
              <a:spcBef>
                <a:spcPct val="0"/>
              </a:spcBef>
              <a:buNone/>
              <a:defRPr sz="2400" kern="1200">
                <a:solidFill>
                  <a:srgbClr val="0F75BC"/>
                </a:solidFill>
                <a:latin typeface="Arial" pitchFamily="34" charset="0"/>
                <a:ea typeface="+mj-ea"/>
                <a:cs typeface="Arial" pitchFamily="34" charset="0"/>
              </a:defRPr>
            </a:lvl1pPr>
          </a:lstStyle>
          <a:p>
            <a:pPr marL="12700" algn="ctr">
              <a:spcBef>
                <a:spcPts val="95"/>
              </a:spcBef>
            </a:pPr>
            <a:r>
              <a:rPr lang="en-US" sz="1400" spc="-10">
                <a:solidFill>
                  <a:srgbClr val="0F75BB"/>
                </a:solidFill>
              </a:rPr>
              <a:t>Governance for 100-Year Family Enterprises includes Rising Gen Education</a:t>
            </a:r>
            <a:endParaRPr lang="en-US" sz="1400" spc="-5">
              <a:solidFill>
                <a:srgbClr val="0F75BB"/>
              </a:solidFill>
            </a:endParaRPr>
          </a:p>
        </p:txBody>
      </p:sp>
      <p:sp>
        <p:nvSpPr>
          <p:cNvPr id="7" name="Oval 6">
            <a:extLst>
              <a:ext uri="{FF2B5EF4-FFF2-40B4-BE49-F238E27FC236}">
                <a16:creationId xmlns:a16="http://schemas.microsoft.com/office/drawing/2014/main" id="{72C2F8BB-DA3F-4467-A3DD-3C1C5E43B622}"/>
              </a:ext>
            </a:extLst>
          </p:cNvPr>
          <p:cNvSpPr/>
          <p:nvPr/>
        </p:nvSpPr>
        <p:spPr>
          <a:xfrm>
            <a:off x="1143621" y="1762539"/>
            <a:ext cx="5800518" cy="809211"/>
          </a:xfrm>
          <a:prstGeom prst="ellipse">
            <a:avLst/>
          </a:prstGeom>
          <a:noFill/>
          <a:ln>
            <a:solidFill>
              <a:srgbClr val="DE5B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94611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Diagram, timeline&#10;&#10;Description automatically generated">
            <a:extLst>
              <a:ext uri="{FF2B5EF4-FFF2-40B4-BE49-F238E27FC236}">
                <a16:creationId xmlns:a16="http://schemas.microsoft.com/office/drawing/2014/main" id="{166CAD7F-D903-4E3A-B78F-9169B7143D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6775" y="589387"/>
            <a:ext cx="7410450" cy="4352925"/>
          </a:xfrm>
          <a:prstGeom prst="rect">
            <a:avLst/>
          </a:prstGeom>
        </p:spPr>
      </p:pic>
      <p:sp>
        <p:nvSpPr>
          <p:cNvPr id="2" name="Title 1">
            <a:extLst>
              <a:ext uri="{FF2B5EF4-FFF2-40B4-BE49-F238E27FC236}">
                <a16:creationId xmlns:a16="http://schemas.microsoft.com/office/drawing/2014/main" id="{D47C876C-F38C-4CC4-A552-43FBDDB33E3B}"/>
              </a:ext>
            </a:extLst>
          </p:cNvPr>
          <p:cNvSpPr>
            <a:spLocks noGrp="1"/>
          </p:cNvSpPr>
          <p:nvPr>
            <p:ph type="title"/>
          </p:nvPr>
        </p:nvSpPr>
        <p:spPr/>
        <p:txBody>
          <a:bodyPr/>
          <a:lstStyle/>
          <a:p>
            <a:r>
              <a:rPr lang="en-US"/>
              <a:t>The Great Leadership Transfer</a:t>
            </a:r>
          </a:p>
        </p:txBody>
      </p:sp>
      <p:sp>
        <p:nvSpPr>
          <p:cNvPr id="4" name="TextBox 3">
            <a:extLst>
              <a:ext uri="{FF2B5EF4-FFF2-40B4-BE49-F238E27FC236}">
                <a16:creationId xmlns:a16="http://schemas.microsoft.com/office/drawing/2014/main" id="{6D0FADC1-227C-4FEA-BD06-27370E2CAE5B}"/>
              </a:ext>
            </a:extLst>
          </p:cNvPr>
          <p:cNvSpPr txBox="1"/>
          <p:nvPr/>
        </p:nvSpPr>
        <p:spPr>
          <a:xfrm>
            <a:off x="5891727" y="4896592"/>
            <a:ext cx="3252273" cy="213585"/>
          </a:xfrm>
          <a:prstGeom prst="rect">
            <a:avLst/>
          </a:prstGeom>
          <a:noFill/>
        </p:spPr>
        <p:txBody>
          <a:bodyPr wrap="square" rtlCol="0">
            <a:spAutoFit/>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788" b="0" i="1"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Source: 2019 FOX Family Office Benchmarking Report</a:t>
            </a:r>
          </a:p>
        </p:txBody>
      </p:sp>
    </p:spTree>
    <p:extLst>
      <p:ext uri="{BB962C8B-B14F-4D97-AF65-F5344CB8AC3E}">
        <p14:creationId xmlns:p14="http://schemas.microsoft.com/office/powerpoint/2010/main" val="4083713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5FDF8-6189-4548-A3EE-B18C5394F24C}"/>
              </a:ext>
            </a:extLst>
          </p:cNvPr>
          <p:cNvSpPr>
            <a:spLocks noGrp="1"/>
          </p:cNvSpPr>
          <p:nvPr>
            <p:ph type="title"/>
          </p:nvPr>
        </p:nvSpPr>
        <p:spPr/>
        <p:txBody>
          <a:bodyPr/>
          <a:lstStyle/>
          <a:p>
            <a:r>
              <a:rPr lang="en-US"/>
              <a:t>FOX Family Examples – Goals for Learning</a:t>
            </a:r>
          </a:p>
        </p:txBody>
      </p:sp>
      <p:sp>
        <p:nvSpPr>
          <p:cNvPr id="3" name="Content Placeholder 2">
            <a:extLst>
              <a:ext uri="{FF2B5EF4-FFF2-40B4-BE49-F238E27FC236}">
                <a16:creationId xmlns:a16="http://schemas.microsoft.com/office/drawing/2014/main" id="{92CC5AE0-BE9B-416D-826B-19A5EA36EF1A}"/>
              </a:ext>
            </a:extLst>
          </p:cNvPr>
          <p:cNvSpPr>
            <a:spLocks noGrp="1"/>
          </p:cNvSpPr>
          <p:nvPr>
            <p:ph idx="1"/>
          </p:nvPr>
        </p:nvSpPr>
        <p:spPr>
          <a:xfrm>
            <a:off x="304800" y="731228"/>
            <a:ext cx="5883346" cy="3394472"/>
          </a:xfrm>
        </p:spPr>
        <p:txBody>
          <a:bodyPr>
            <a:normAutofit/>
          </a:bodyPr>
          <a:lstStyle/>
          <a:p>
            <a:pPr marL="0" indent="0">
              <a:buNone/>
            </a:pPr>
            <a:endParaRPr lang="en-US" sz="1400"/>
          </a:p>
          <a:p>
            <a:pPr marL="0" indent="0">
              <a:lnSpc>
                <a:spcPct val="150000"/>
              </a:lnSpc>
              <a:buNone/>
            </a:pPr>
            <a:r>
              <a:rPr lang="en-US" sz="1600">
                <a:effectLst/>
              </a:rPr>
              <a:t>Family Learning Aims To: </a:t>
            </a:r>
          </a:p>
          <a:p>
            <a:pPr>
              <a:lnSpc>
                <a:spcPct val="150000"/>
              </a:lnSpc>
            </a:pPr>
            <a:r>
              <a:rPr lang="en-US" sz="1600">
                <a:effectLst/>
              </a:rPr>
              <a:t>Produce family entrepreneurs</a:t>
            </a:r>
          </a:p>
          <a:p>
            <a:pPr>
              <a:lnSpc>
                <a:spcPct val="150000"/>
              </a:lnSpc>
            </a:pPr>
            <a:r>
              <a:rPr lang="en-US" sz="1600">
                <a:effectLst/>
              </a:rPr>
              <a:t>Develop committed, unified, knowledgeable shareholders</a:t>
            </a:r>
          </a:p>
          <a:p>
            <a:pPr>
              <a:lnSpc>
                <a:spcPct val="150000"/>
              </a:lnSpc>
            </a:pPr>
            <a:r>
              <a:rPr lang="en-US" sz="1600">
                <a:effectLst/>
              </a:rPr>
              <a:t>Engage, inform and foster a sense of ownership</a:t>
            </a:r>
          </a:p>
          <a:p>
            <a:pPr>
              <a:lnSpc>
                <a:spcPct val="150000"/>
              </a:lnSpc>
            </a:pPr>
            <a:r>
              <a:rPr lang="en-US" sz="1600">
                <a:effectLst/>
              </a:rPr>
              <a:t>Preserve family wealth while being philanthropic</a:t>
            </a:r>
          </a:p>
          <a:p>
            <a:pPr>
              <a:lnSpc>
                <a:spcPct val="150000"/>
              </a:lnSpc>
            </a:pPr>
            <a:r>
              <a:rPr lang="en-US" sz="1600"/>
              <a:t>G</a:t>
            </a:r>
            <a:r>
              <a:rPr lang="en-US" sz="1600">
                <a:effectLst/>
              </a:rPr>
              <a:t>room the next generation for succession management</a:t>
            </a:r>
          </a:p>
          <a:p>
            <a:pPr>
              <a:lnSpc>
                <a:spcPct val="150000"/>
              </a:lnSpc>
            </a:pPr>
            <a:r>
              <a:rPr lang="en-US" sz="1600">
                <a:effectLst/>
              </a:rPr>
              <a:t>Engage next gen &amp; raise responsible children</a:t>
            </a:r>
          </a:p>
          <a:p>
            <a:endParaRPr lang="en-US" sz="1400">
              <a:effectLst/>
            </a:endParaRPr>
          </a:p>
          <a:p>
            <a:endParaRPr lang="en-US" sz="1400">
              <a:effectLst/>
            </a:endParaRPr>
          </a:p>
          <a:p>
            <a:endParaRPr lang="en-US" sz="1600"/>
          </a:p>
        </p:txBody>
      </p:sp>
      <p:sp>
        <p:nvSpPr>
          <p:cNvPr id="7" name="TextBox 6">
            <a:extLst>
              <a:ext uri="{FF2B5EF4-FFF2-40B4-BE49-F238E27FC236}">
                <a16:creationId xmlns:a16="http://schemas.microsoft.com/office/drawing/2014/main" id="{02231822-21A3-4647-998B-F6E7D4C9ABFB}"/>
              </a:ext>
            </a:extLst>
          </p:cNvPr>
          <p:cNvSpPr txBox="1"/>
          <p:nvPr/>
        </p:nvSpPr>
        <p:spPr>
          <a:xfrm>
            <a:off x="6272190" y="900281"/>
            <a:ext cx="2627554" cy="3848041"/>
          </a:xfrm>
          <a:prstGeom prst="rect">
            <a:avLst/>
          </a:prstGeom>
          <a:noFill/>
          <a:ln>
            <a:solidFill>
              <a:srgbClr val="FFFFFF"/>
            </a:solidFill>
          </a:ln>
        </p:spPr>
        <p:txBody>
          <a:bodyPr wrap="square">
            <a:spAutoFit/>
          </a:bodyPr>
          <a:lstStyle/>
          <a:p>
            <a:pPr marL="0" marR="0">
              <a:lnSpc>
                <a:spcPct val="107000"/>
              </a:lnSpc>
              <a:spcBef>
                <a:spcPts val="0"/>
              </a:spcBef>
              <a:spcAft>
                <a:spcPts val="1200"/>
              </a:spcAft>
            </a:pPr>
            <a:r>
              <a:rPr lang="en-US" sz="1300">
                <a:solidFill>
                  <a:srgbClr val="1B75BC"/>
                </a:solidFill>
                <a:effectLst/>
                <a:latin typeface="Helvetica Light"/>
                <a:ea typeface="Cambria" panose="02040503050406030204" pitchFamily="18" charset="0"/>
                <a:cs typeface="Helvetica" panose="020B0604020202020204" pitchFamily="34" charset="0"/>
              </a:rPr>
              <a:t>“Families who defy the proverb of shirtsleeves to shirtsleeves in three generations recognize the value of their human capital and the importance of investing in the development of the people in their family enterprises.</a:t>
            </a:r>
          </a:p>
          <a:p>
            <a:pPr marL="0" marR="0">
              <a:lnSpc>
                <a:spcPct val="107000"/>
              </a:lnSpc>
              <a:spcBef>
                <a:spcPts val="0"/>
              </a:spcBef>
              <a:spcAft>
                <a:spcPts val="1200"/>
              </a:spcAft>
            </a:pPr>
            <a:r>
              <a:rPr lang="en-US" sz="1300">
                <a:solidFill>
                  <a:srgbClr val="1B75BC"/>
                </a:solidFill>
                <a:effectLst/>
                <a:latin typeface="Helvetica Light"/>
                <a:ea typeface="Cambria" panose="02040503050406030204" pitchFamily="18" charset="0"/>
                <a:cs typeface="Helvetica" panose="020B0604020202020204" pitchFamily="34" charset="0"/>
              </a:rPr>
              <a:t>…Every family that has someone serving in the capacity of a Chief Learning Officer is committed to growing great owners and beneficiaries who understand their unique gifts and opportunities to contribute to the collective family.”</a:t>
            </a:r>
          </a:p>
          <a:p>
            <a:pPr algn="r" defTabSz="899010">
              <a:lnSpc>
                <a:spcPts val="1588"/>
              </a:lnSpc>
            </a:pPr>
            <a:r>
              <a:rPr lang="en-US" sz="1100" i="1">
                <a:solidFill>
                  <a:srgbClr val="1B75BC"/>
                </a:solidFill>
                <a:latin typeface="Arial" panose="020B0604020202020204" pitchFamily="34" charset="0"/>
                <a:cs typeface="Arial" panose="020B0604020202020204" pitchFamily="34" charset="0"/>
              </a:rPr>
              <a:t> </a:t>
            </a:r>
            <a:r>
              <a:rPr lang="en-US" sz="1100" i="1">
                <a:solidFill>
                  <a:srgbClr val="1B75BC"/>
                </a:solidFill>
                <a:latin typeface="Helvetica Light"/>
                <a:cs typeface="Arial" panose="020B0604020202020204" pitchFamily="34" charset="0"/>
              </a:rPr>
              <a:t>- Jay Hughes, FOX Chief Learning </a:t>
            </a:r>
          </a:p>
          <a:p>
            <a:pPr algn="r" defTabSz="899010">
              <a:lnSpc>
                <a:spcPts val="1588"/>
              </a:lnSpc>
            </a:pPr>
            <a:r>
              <a:rPr lang="en-US" sz="1100" i="1">
                <a:solidFill>
                  <a:srgbClr val="1B75BC"/>
                </a:solidFill>
                <a:latin typeface="Helvetica Light"/>
                <a:cs typeface="Arial" panose="020B0604020202020204" pitchFamily="34" charset="0"/>
              </a:rPr>
              <a:t>                 Officer Focus Group, 2017</a:t>
            </a:r>
            <a:endParaRPr lang="en-US" sz="1100">
              <a:solidFill>
                <a:srgbClr val="1B75BC"/>
              </a:solidFill>
              <a:effectLst/>
              <a:latin typeface="Helvetica Light"/>
              <a:ea typeface="Cambria" panose="02040503050406030204" pitchFamily="18" charset="0"/>
              <a:cs typeface="Helvetica" panose="020B0604020202020204" pitchFamily="34" charset="0"/>
            </a:endParaRPr>
          </a:p>
        </p:txBody>
      </p:sp>
      <p:cxnSp>
        <p:nvCxnSpPr>
          <p:cNvPr id="8" name="Straight Connector 7">
            <a:extLst>
              <a:ext uri="{FF2B5EF4-FFF2-40B4-BE49-F238E27FC236}">
                <a16:creationId xmlns:a16="http://schemas.microsoft.com/office/drawing/2014/main" id="{B8147F87-8DF0-4011-BBAB-7D9FC1BA65B3}"/>
              </a:ext>
            </a:extLst>
          </p:cNvPr>
          <p:cNvCxnSpPr>
            <a:cxnSpLocks/>
          </p:cNvCxnSpPr>
          <p:nvPr/>
        </p:nvCxnSpPr>
        <p:spPr>
          <a:xfrm>
            <a:off x="6272189" y="835584"/>
            <a:ext cx="0" cy="4018536"/>
          </a:xfrm>
          <a:prstGeom prst="line">
            <a:avLst/>
          </a:prstGeom>
          <a:ln w="19050">
            <a:solidFill>
              <a:srgbClr val="F7941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7205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Is Education a Core Value in Your Family?</a:t>
            </a:r>
          </a:p>
        </p:txBody>
      </p:sp>
      <p:sp>
        <p:nvSpPr>
          <p:cNvPr id="19" name="Rectangle 25"/>
          <p:cNvSpPr>
            <a:spLocks noChangeArrowheads="1"/>
          </p:cNvSpPr>
          <p:nvPr/>
        </p:nvSpPr>
        <p:spPr bwMode="auto">
          <a:xfrm>
            <a:off x="1943100" y="4343401"/>
            <a:ext cx="5086350" cy="492443"/>
          </a:xfrm>
          <a:prstGeom prst="rect">
            <a:avLst/>
          </a:prstGeom>
          <a:solidFill>
            <a:srgbClr val="1B75BC"/>
          </a:solidFill>
          <a:ln w="9525">
            <a:noFill/>
            <a:miter lim="800000"/>
            <a:headEnd/>
            <a:tailEnd/>
          </a:ln>
        </p:spPr>
        <p:txBody>
          <a:bodyPr wrap="square">
            <a:spAutoFit/>
          </a:bodyPr>
          <a:lstStyle/>
          <a:p>
            <a:pPr algn="ctr"/>
            <a:r>
              <a:rPr lang="en-US" sz="1300">
                <a:solidFill>
                  <a:schemeClr val="bg1"/>
                </a:solidFill>
                <a:latin typeface="Arial" pitchFamily="34" charset="0"/>
                <a:cs typeface="Arial" pitchFamily="34" charset="0"/>
              </a:rPr>
              <a:t>Families manage education initiatives in different ways based on overall family values OR values of the current family leadership. </a:t>
            </a:r>
          </a:p>
        </p:txBody>
      </p:sp>
      <p:cxnSp>
        <p:nvCxnSpPr>
          <p:cNvPr id="39" name="Straight Connector 38">
            <a:extLst>
              <a:ext uri="{FF2B5EF4-FFF2-40B4-BE49-F238E27FC236}">
                <a16:creationId xmlns:a16="http://schemas.microsoft.com/office/drawing/2014/main" id="{317B3ECC-6627-4F1A-98F0-802895ADEF5F}"/>
              </a:ext>
            </a:extLst>
          </p:cNvPr>
          <p:cNvCxnSpPr/>
          <p:nvPr/>
        </p:nvCxnSpPr>
        <p:spPr>
          <a:xfrm>
            <a:off x="914400" y="2784410"/>
            <a:ext cx="6934200" cy="0"/>
          </a:xfrm>
          <a:prstGeom prst="line">
            <a:avLst/>
          </a:prstGeom>
          <a:ln w="19050">
            <a:solidFill>
              <a:schemeClr val="tx2">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552175CB-5CC3-45D3-9BE3-3AD1B37C3BA7}"/>
              </a:ext>
            </a:extLst>
          </p:cNvPr>
          <p:cNvSpPr txBox="1">
            <a:spLocks noChangeArrowheads="1"/>
          </p:cNvSpPr>
          <p:nvPr/>
        </p:nvSpPr>
        <p:spPr bwMode="auto">
          <a:xfrm>
            <a:off x="0" y="2599466"/>
            <a:ext cx="914400" cy="369888"/>
          </a:xfrm>
          <a:prstGeom prst="rect">
            <a:avLst/>
          </a:prstGeom>
          <a:noFill/>
          <a:ln w="9525">
            <a:noFill/>
            <a:miter lim="800000"/>
            <a:headEnd/>
            <a:tailEnd/>
          </a:ln>
        </p:spPr>
        <p:txBody>
          <a:bodyPr>
            <a:spAutoFit/>
          </a:bodyPr>
          <a:lstStyle/>
          <a:p>
            <a:pPr algn="r"/>
            <a:r>
              <a:rPr lang="en-US">
                <a:solidFill>
                  <a:srgbClr val="DE5B49"/>
                </a:solidFill>
                <a:latin typeface="Arial" pitchFamily="34" charset="0"/>
                <a:cs typeface="Arial" pitchFamily="34" charset="0"/>
              </a:rPr>
              <a:t>Low</a:t>
            </a:r>
          </a:p>
        </p:txBody>
      </p:sp>
      <p:sp>
        <p:nvSpPr>
          <p:cNvPr id="43" name="TextBox 42">
            <a:extLst>
              <a:ext uri="{FF2B5EF4-FFF2-40B4-BE49-F238E27FC236}">
                <a16:creationId xmlns:a16="http://schemas.microsoft.com/office/drawing/2014/main" id="{30B8EE43-12FB-466A-9935-18C5E1ECFCD7}"/>
              </a:ext>
            </a:extLst>
          </p:cNvPr>
          <p:cNvSpPr txBox="1">
            <a:spLocks noChangeArrowheads="1"/>
          </p:cNvSpPr>
          <p:nvPr/>
        </p:nvSpPr>
        <p:spPr bwMode="auto">
          <a:xfrm>
            <a:off x="7848600" y="2599466"/>
            <a:ext cx="914400" cy="369888"/>
          </a:xfrm>
          <a:prstGeom prst="rect">
            <a:avLst/>
          </a:prstGeom>
          <a:noFill/>
          <a:ln w="9525">
            <a:noFill/>
            <a:miter lim="800000"/>
            <a:headEnd/>
            <a:tailEnd/>
          </a:ln>
        </p:spPr>
        <p:txBody>
          <a:bodyPr>
            <a:spAutoFit/>
          </a:bodyPr>
          <a:lstStyle/>
          <a:p>
            <a:r>
              <a:rPr lang="en-US">
                <a:solidFill>
                  <a:srgbClr val="39B54A"/>
                </a:solidFill>
                <a:latin typeface="Arial" pitchFamily="34" charset="0"/>
                <a:cs typeface="Arial" pitchFamily="34" charset="0"/>
              </a:rPr>
              <a:t>High</a:t>
            </a:r>
          </a:p>
        </p:txBody>
      </p:sp>
      <p:cxnSp>
        <p:nvCxnSpPr>
          <p:cNvPr id="44" name="Straight Connector 43">
            <a:extLst>
              <a:ext uri="{FF2B5EF4-FFF2-40B4-BE49-F238E27FC236}">
                <a16:creationId xmlns:a16="http://schemas.microsoft.com/office/drawing/2014/main" id="{857ACCBA-4870-4F8B-AAA0-F63D793D0A24}"/>
              </a:ext>
            </a:extLst>
          </p:cNvPr>
          <p:cNvCxnSpPr>
            <a:cxnSpLocks/>
            <a:endCxn id="55" idx="0"/>
          </p:cNvCxnSpPr>
          <p:nvPr/>
        </p:nvCxnSpPr>
        <p:spPr>
          <a:xfrm>
            <a:off x="7371021" y="2784410"/>
            <a:ext cx="0" cy="370340"/>
          </a:xfrm>
          <a:prstGeom prst="line">
            <a:avLst/>
          </a:prstGeom>
          <a:ln w="19050">
            <a:solidFill>
              <a:schemeClr val="tx2">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0243B752-7E35-4313-BCFF-C0D947B3BAC4}"/>
              </a:ext>
            </a:extLst>
          </p:cNvPr>
          <p:cNvCxnSpPr/>
          <p:nvPr/>
        </p:nvCxnSpPr>
        <p:spPr>
          <a:xfrm>
            <a:off x="7142421" y="2251010"/>
            <a:ext cx="0" cy="533400"/>
          </a:xfrm>
          <a:prstGeom prst="line">
            <a:avLst/>
          </a:prstGeom>
          <a:ln w="19050">
            <a:solidFill>
              <a:schemeClr val="tx2">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5997A14D-C5FF-4DDE-BDC4-2B2411931C0E}"/>
              </a:ext>
            </a:extLst>
          </p:cNvPr>
          <p:cNvCxnSpPr/>
          <p:nvPr/>
        </p:nvCxnSpPr>
        <p:spPr>
          <a:xfrm>
            <a:off x="4157921" y="2784410"/>
            <a:ext cx="0" cy="533400"/>
          </a:xfrm>
          <a:prstGeom prst="line">
            <a:avLst/>
          </a:prstGeom>
          <a:ln w="19050">
            <a:solidFill>
              <a:schemeClr val="tx2">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4E060AA9-EE77-4BE5-AB72-2E6C70E86487}"/>
              </a:ext>
            </a:extLst>
          </p:cNvPr>
          <p:cNvCxnSpPr/>
          <p:nvPr/>
        </p:nvCxnSpPr>
        <p:spPr>
          <a:xfrm>
            <a:off x="1452821" y="2784410"/>
            <a:ext cx="0" cy="533400"/>
          </a:xfrm>
          <a:prstGeom prst="line">
            <a:avLst/>
          </a:prstGeom>
          <a:ln w="19050">
            <a:solidFill>
              <a:schemeClr val="tx2">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FE1BCBCD-895A-4570-A5AF-44E810D7538F}"/>
              </a:ext>
            </a:extLst>
          </p:cNvPr>
          <p:cNvCxnSpPr/>
          <p:nvPr/>
        </p:nvCxnSpPr>
        <p:spPr>
          <a:xfrm>
            <a:off x="4399221" y="2251010"/>
            <a:ext cx="0" cy="533400"/>
          </a:xfrm>
          <a:prstGeom prst="line">
            <a:avLst/>
          </a:prstGeom>
          <a:ln w="19050">
            <a:solidFill>
              <a:schemeClr val="tx2">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B028AA8A-D35C-4319-9E87-9547F4D0E2A0}"/>
              </a:ext>
            </a:extLst>
          </p:cNvPr>
          <p:cNvCxnSpPr/>
          <p:nvPr/>
        </p:nvCxnSpPr>
        <p:spPr>
          <a:xfrm>
            <a:off x="1935421" y="2251010"/>
            <a:ext cx="0" cy="533400"/>
          </a:xfrm>
          <a:prstGeom prst="line">
            <a:avLst/>
          </a:prstGeom>
          <a:ln w="19050">
            <a:solidFill>
              <a:schemeClr val="tx2">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51" name="TextBox 24">
            <a:extLst>
              <a:ext uri="{FF2B5EF4-FFF2-40B4-BE49-F238E27FC236}">
                <a16:creationId xmlns:a16="http://schemas.microsoft.com/office/drawing/2014/main" id="{76EE9F0E-1567-4A9B-8CAA-EA5D0CE11915}"/>
              </a:ext>
            </a:extLst>
          </p:cNvPr>
          <p:cNvSpPr txBox="1">
            <a:spLocks noChangeArrowheads="1"/>
          </p:cNvSpPr>
          <p:nvPr/>
        </p:nvSpPr>
        <p:spPr bwMode="auto">
          <a:xfrm>
            <a:off x="304800" y="3326060"/>
            <a:ext cx="2430721" cy="830997"/>
          </a:xfrm>
          <a:prstGeom prst="rect">
            <a:avLst/>
          </a:prstGeom>
          <a:noFill/>
          <a:ln w="19050">
            <a:solidFill>
              <a:srgbClr val="DE5B49"/>
            </a:solidFill>
            <a:miter lim="800000"/>
            <a:headEnd/>
            <a:tailEnd/>
          </a:ln>
        </p:spPr>
        <p:txBody>
          <a:bodyPr wrap="square">
            <a:spAutoFit/>
          </a:bodyPr>
          <a:lstStyle/>
          <a:p>
            <a:pPr algn="ctr"/>
            <a:r>
              <a:rPr lang="en-US" sz="1200">
                <a:latin typeface="Arial" pitchFamily="34" charset="0"/>
                <a:cs typeface="Arial" pitchFamily="34" charset="0"/>
              </a:rPr>
              <a:t>Responsibility for family education is not a priority. Talks about learning as a goal, but not committing to making it happen.</a:t>
            </a:r>
          </a:p>
        </p:txBody>
      </p:sp>
      <p:sp>
        <p:nvSpPr>
          <p:cNvPr id="53" name="TextBox 12">
            <a:extLst>
              <a:ext uri="{FF2B5EF4-FFF2-40B4-BE49-F238E27FC236}">
                <a16:creationId xmlns:a16="http://schemas.microsoft.com/office/drawing/2014/main" id="{61E7B221-31FA-4F43-806D-5B40ED5D73E8}"/>
              </a:ext>
            </a:extLst>
          </p:cNvPr>
          <p:cNvSpPr txBox="1">
            <a:spLocks noChangeArrowheads="1"/>
          </p:cNvSpPr>
          <p:nvPr/>
        </p:nvSpPr>
        <p:spPr bwMode="auto">
          <a:xfrm>
            <a:off x="1135321" y="1233386"/>
            <a:ext cx="1600200" cy="1016000"/>
          </a:xfrm>
          <a:prstGeom prst="rect">
            <a:avLst/>
          </a:prstGeom>
          <a:noFill/>
          <a:ln w="19050">
            <a:solidFill>
              <a:srgbClr val="DE5B49"/>
            </a:solidFill>
            <a:miter lim="800000"/>
            <a:headEnd/>
            <a:tailEnd/>
          </a:ln>
        </p:spPr>
        <p:txBody>
          <a:bodyPr>
            <a:spAutoFit/>
          </a:bodyPr>
          <a:lstStyle/>
          <a:p>
            <a:pPr algn="ctr"/>
            <a:r>
              <a:rPr lang="en-US" sz="1200">
                <a:latin typeface="Arial" pitchFamily="34" charset="0"/>
                <a:cs typeface="Arial" pitchFamily="34" charset="0"/>
              </a:rPr>
              <a:t>“Educates” family members at annual family meeting by having them attend the meeting.</a:t>
            </a:r>
          </a:p>
        </p:txBody>
      </p:sp>
      <p:sp>
        <p:nvSpPr>
          <p:cNvPr id="55" name="TextBox 8">
            <a:extLst>
              <a:ext uri="{FF2B5EF4-FFF2-40B4-BE49-F238E27FC236}">
                <a16:creationId xmlns:a16="http://schemas.microsoft.com/office/drawing/2014/main" id="{7DAD5EC9-8733-4DE5-8CEB-FAF3D1A488D7}"/>
              </a:ext>
            </a:extLst>
          </p:cNvPr>
          <p:cNvSpPr txBox="1">
            <a:spLocks noChangeArrowheads="1"/>
          </p:cNvSpPr>
          <p:nvPr/>
        </p:nvSpPr>
        <p:spPr bwMode="auto">
          <a:xfrm>
            <a:off x="5969888" y="3154750"/>
            <a:ext cx="2802266" cy="1015663"/>
          </a:xfrm>
          <a:prstGeom prst="rect">
            <a:avLst/>
          </a:prstGeom>
          <a:noFill/>
          <a:ln w="19050">
            <a:solidFill>
              <a:srgbClr val="39B54A"/>
            </a:solidFill>
            <a:miter lim="800000"/>
            <a:headEnd/>
            <a:tailEnd/>
          </a:ln>
        </p:spPr>
        <p:txBody>
          <a:bodyPr wrap="square">
            <a:spAutoFit/>
          </a:bodyPr>
          <a:lstStyle/>
          <a:p>
            <a:pPr algn="ctr"/>
            <a:r>
              <a:rPr lang="en-US" sz="1200">
                <a:latin typeface="Arial" pitchFamily="34" charset="0"/>
                <a:cs typeface="Arial" pitchFamily="34" charset="0"/>
              </a:rPr>
              <a:t>Has dedicated personnel or consultant with education/training competency  to manage all aspects of family education. Family learning expectations are clear to participants</a:t>
            </a:r>
          </a:p>
        </p:txBody>
      </p:sp>
      <p:sp>
        <p:nvSpPr>
          <p:cNvPr id="57" name="TextBox 14">
            <a:extLst>
              <a:ext uri="{FF2B5EF4-FFF2-40B4-BE49-F238E27FC236}">
                <a16:creationId xmlns:a16="http://schemas.microsoft.com/office/drawing/2014/main" id="{812741A4-9B99-4964-AF6C-1083F9B228AC}"/>
              </a:ext>
            </a:extLst>
          </p:cNvPr>
          <p:cNvSpPr txBox="1">
            <a:spLocks noChangeArrowheads="1"/>
          </p:cNvSpPr>
          <p:nvPr/>
        </p:nvSpPr>
        <p:spPr bwMode="auto">
          <a:xfrm>
            <a:off x="5799471" y="692865"/>
            <a:ext cx="2717800" cy="1570038"/>
          </a:xfrm>
          <a:prstGeom prst="rect">
            <a:avLst/>
          </a:prstGeom>
          <a:noFill/>
          <a:ln w="19050">
            <a:solidFill>
              <a:srgbClr val="39B54A"/>
            </a:solidFill>
            <a:miter lim="800000"/>
            <a:headEnd/>
            <a:tailEnd/>
          </a:ln>
        </p:spPr>
        <p:txBody>
          <a:bodyPr>
            <a:spAutoFit/>
          </a:bodyPr>
          <a:lstStyle/>
          <a:p>
            <a:pPr algn="ctr"/>
            <a:r>
              <a:rPr lang="en-US" sz="1200">
                <a:latin typeface="Arial" pitchFamily="34" charset="0"/>
                <a:cs typeface="Arial" pitchFamily="34" charset="0"/>
              </a:rPr>
              <a:t>Knows family’s definition of responsible ownership , creates newsletters, games and  activities to engage kids on a regular basis. Developed an age matrix and other tools to standardize learning paths. Established new family member on-boarding program.</a:t>
            </a:r>
          </a:p>
        </p:txBody>
      </p:sp>
      <p:sp>
        <p:nvSpPr>
          <p:cNvPr id="59" name="TextBox 19">
            <a:extLst>
              <a:ext uri="{FF2B5EF4-FFF2-40B4-BE49-F238E27FC236}">
                <a16:creationId xmlns:a16="http://schemas.microsoft.com/office/drawing/2014/main" id="{54A8E24C-7C5D-42BB-9D99-A4992C4971BD}"/>
              </a:ext>
            </a:extLst>
          </p:cNvPr>
          <p:cNvSpPr txBox="1">
            <a:spLocks noChangeArrowheads="1"/>
          </p:cNvSpPr>
          <p:nvPr/>
        </p:nvSpPr>
        <p:spPr bwMode="auto">
          <a:xfrm>
            <a:off x="3256221" y="885611"/>
            <a:ext cx="2286000" cy="1384300"/>
          </a:xfrm>
          <a:prstGeom prst="rect">
            <a:avLst/>
          </a:prstGeom>
          <a:noFill/>
          <a:ln w="19050">
            <a:solidFill>
              <a:srgbClr val="F79015"/>
            </a:solidFill>
            <a:miter lim="800000"/>
            <a:headEnd/>
            <a:tailEnd/>
          </a:ln>
        </p:spPr>
        <p:txBody>
          <a:bodyPr>
            <a:spAutoFit/>
          </a:bodyPr>
          <a:lstStyle/>
          <a:p>
            <a:pPr algn="ctr"/>
            <a:r>
              <a:rPr lang="en-US" sz="1200">
                <a:latin typeface="Arial" pitchFamily="34" charset="0"/>
                <a:cs typeface="Arial" pitchFamily="34" charset="0"/>
              </a:rPr>
              <a:t>Sends people to education events and programs, asks advisors to talk to family members; no real plan in place for individuals to develop certain skills and competencies.</a:t>
            </a:r>
          </a:p>
        </p:txBody>
      </p:sp>
      <p:sp>
        <p:nvSpPr>
          <p:cNvPr id="61" name="TextBox 23">
            <a:extLst>
              <a:ext uri="{FF2B5EF4-FFF2-40B4-BE49-F238E27FC236}">
                <a16:creationId xmlns:a16="http://schemas.microsoft.com/office/drawing/2014/main" id="{D0119B59-9922-470A-A69D-6495FF2704E9}"/>
              </a:ext>
            </a:extLst>
          </p:cNvPr>
          <p:cNvSpPr txBox="1">
            <a:spLocks noChangeArrowheads="1"/>
          </p:cNvSpPr>
          <p:nvPr/>
        </p:nvSpPr>
        <p:spPr bwMode="auto">
          <a:xfrm>
            <a:off x="3357820" y="3319878"/>
            <a:ext cx="1866885" cy="461665"/>
          </a:xfrm>
          <a:prstGeom prst="rect">
            <a:avLst/>
          </a:prstGeom>
          <a:noFill/>
          <a:ln w="19050">
            <a:solidFill>
              <a:srgbClr val="F79015"/>
            </a:solidFill>
            <a:miter lim="800000"/>
            <a:headEnd/>
            <a:tailEnd/>
          </a:ln>
        </p:spPr>
        <p:txBody>
          <a:bodyPr wrap="square">
            <a:spAutoFit/>
          </a:bodyPr>
          <a:lstStyle/>
          <a:p>
            <a:pPr algn="ctr"/>
            <a:r>
              <a:rPr lang="en-US" sz="1200">
                <a:latin typeface="Arial" pitchFamily="34" charset="0"/>
                <a:cs typeface="Arial" pitchFamily="34" charset="0"/>
              </a:rPr>
              <a:t>Family Office Staff is responsible for learning.</a:t>
            </a:r>
          </a:p>
        </p:txBody>
      </p:sp>
    </p:spTree>
    <p:extLst>
      <p:ext uri="{BB962C8B-B14F-4D97-AF65-F5344CB8AC3E}">
        <p14:creationId xmlns:p14="http://schemas.microsoft.com/office/powerpoint/2010/main" val="3419556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EW YORK TIMES">
            <a:extLst>
              <a:ext uri="{FF2B5EF4-FFF2-40B4-BE49-F238E27FC236}">
                <a16:creationId xmlns:a16="http://schemas.microsoft.com/office/drawing/2014/main" id="{C14C08D6-E23D-480D-8F98-B5756DA240FC}"/>
              </a:ext>
            </a:extLst>
          </p:cNvPr>
          <p:cNvSpPr txBox="1"/>
          <p:nvPr/>
        </p:nvSpPr>
        <p:spPr>
          <a:xfrm>
            <a:off x="4077738" y="3447502"/>
            <a:ext cx="4461141" cy="45397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a:spAutoFit/>
          </a:bodyPr>
          <a:lstStyle>
            <a:lvl1pPr>
              <a:defRPr sz="3600" b="0" spc="720">
                <a:solidFill>
                  <a:srgbClr val="FFFFFF"/>
                </a:solidFill>
                <a:latin typeface="Helvetica"/>
                <a:ea typeface="Helvetica"/>
                <a:cs typeface="Helvetica"/>
                <a:sym typeface="Helvetica"/>
              </a:defRPr>
            </a:lvl1pPr>
          </a:lstStyle>
          <a:p>
            <a:r>
              <a:rPr lang="en-US" sz="1350">
                <a:solidFill>
                  <a:srgbClr val="0070C0"/>
                </a:solidFill>
                <a:latin typeface="Arial" panose="020B0604020202020204" pitchFamily="34" charset="0"/>
                <a:cs typeface="Arial" panose="020B0604020202020204" pitchFamily="34" charset="0"/>
              </a:rPr>
              <a:t>JAY HUGHES, WEALTH OF WISDOM PODCAST</a:t>
            </a:r>
            <a:endParaRPr sz="1350">
              <a:solidFill>
                <a:srgbClr val="0070C0"/>
              </a:solidFill>
              <a:latin typeface="Arial" panose="020B0604020202020204" pitchFamily="34" charset="0"/>
              <a:cs typeface="Arial" panose="020B0604020202020204" pitchFamily="34" charset="0"/>
            </a:endParaRPr>
          </a:p>
        </p:txBody>
      </p:sp>
      <p:sp>
        <p:nvSpPr>
          <p:cNvPr id="10" name="“Professor Watchlist is Seen as Threat to Academic Freedom”">
            <a:extLst>
              <a:ext uri="{FF2B5EF4-FFF2-40B4-BE49-F238E27FC236}">
                <a16:creationId xmlns:a16="http://schemas.microsoft.com/office/drawing/2014/main" id="{0ECD5E9E-E230-4700-B209-ABCE670F2741}"/>
              </a:ext>
            </a:extLst>
          </p:cNvPr>
          <p:cNvSpPr txBox="1"/>
          <p:nvPr/>
        </p:nvSpPr>
        <p:spPr>
          <a:xfrm>
            <a:off x="605120" y="1429108"/>
            <a:ext cx="7933759" cy="13311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anchor="ctr">
            <a:spAutoFit/>
          </a:bodyPr>
          <a:lstStyle>
            <a:lvl1pPr>
              <a:defRPr sz="12000" b="0" spc="-119">
                <a:solidFill>
                  <a:srgbClr val="FFFFFF"/>
                </a:solidFill>
                <a:latin typeface="Helvetica Light"/>
                <a:ea typeface="Helvetica Light"/>
                <a:cs typeface="Helvetica Light"/>
                <a:sym typeface="Helvetica Light"/>
              </a:defRPr>
            </a:lvl1pPr>
          </a:lstStyle>
          <a:p>
            <a:pPr algn="ctr"/>
            <a:r>
              <a:rPr lang="en-US" sz="2800" b="1">
                <a:solidFill>
                  <a:srgbClr val="0070C0"/>
                </a:solidFill>
                <a:latin typeface="Arial" panose="020B0604020202020204" pitchFamily="34" charset="0"/>
                <a:cs typeface="Arial" panose="020B0604020202020204" pitchFamily="34" charset="0"/>
              </a:rPr>
              <a:t>“Any family that sees the learning as a COST, does not have the intention to avoid the (shirtsleeves to shirtsleeves) proverb.”</a:t>
            </a:r>
            <a:endParaRPr sz="280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5225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D1A87-3155-41C7-955D-FD2CD9120956}"/>
              </a:ext>
            </a:extLst>
          </p:cNvPr>
          <p:cNvSpPr>
            <a:spLocks noGrp="1"/>
          </p:cNvSpPr>
          <p:nvPr>
            <p:ph type="title"/>
          </p:nvPr>
        </p:nvSpPr>
        <p:spPr>
          <a:xfrm>
            <a:off x="312420" y="2128823"/>
            <a:ext cx="8519160" cy="442927"/>
          </a:xfrm>
        </p:spPr>
        <p:txBody>
          <a:bodyPr/>
          <a:lstStyle/>
          <a:p>
            <a:pPr algn="ctr"/>
            <a:r>
              <a:rPr lang="en-US"/>
              <a:t>What Does Family Learning Entail?</a:t>
            </a:r>
          </a:p>
        </p:txBody>
      </p:sp>
    </p:spTree>
    <p:extLst>
      <p:ext uri="{BB962C8B-B14F-4D97-AF65-F5344CB8AC3E}">
        <p14:creationId xmlns:p14="http://schemas.microsoft.com/office/powerpoint/2010/main" val="38064939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2161B6A-BC72-4292-951F-F01C765E5BFA}"/>
              </a:ext>
            </a:extLst>
          </p:cNvPr>
          <p:cNvSpPr txBox="1"/>
          <p:nvPr/>
        </p:nvSpPr>
        <p:spPr>
          <a:xfrm>
            <a:off x="3845491" y="1157924"/>
            <a:ext cx="5181600" cy="1446550"/>
          </a:xfrm>
          <a:prstGeom prst="rect">
            <a:avLst/>
          </a:prstGeom>
          <a:noFill/>
          <a:ln w="12700">
            <a:solidFill>
              <a:srgbClr val="1B75BC"/>
            </a:solidFill>
          </a:ln>
        </p:spPr>
        <p:txBody>
          <a:bodyPr wrap="square">
            <a:spAutoFit/>
          </a:bodyPr>
          <a:lstStyle/>
          <a:p>
            <a:pPr marL="0" indent="0">
              <a:buNone/>
            </a:pPr>
            <a:r>
              <a:rPr lang="en-US" sz="1100">
                <a:latin typeface="Arial" panose="020B0604020202020204" pitchFamily="34" charset="0"/>
                <a:cs typeface="Arial" panose="020B0604020202020204" pitchFamily="34" charset="0"/>
              </a:rPr>
              <a:t>Family learning is the process of gaining knowledge and expertise that supports family members’ ability to personally thrive AND engage with the family enterprise. </a:t>
            </a:r>
          </a:p>
          <a:p>
            <a:pPr marL="0" indent="0">
              <a:buNone/>
            </a:pPr>
            <a:endParaRPr lang="en-US" sz="1100">
              <a:latin typeface="Arial" panose="020B0604020202020204" pitchFamily="34" charset="0"/>
              <a:cs typeface="Arial" panose="020B0604020202020204" pitchFamily="34" charset="0"/>
            </a:endParaRPr>
          </a:p>
          <a:p>
            <a:pPr marL="0" indent="0">
              <a:buNone/>
            </a:pPr>
            <a:r>
              <a:rPr lang="en-US" sz="1100" u="sng">
                <a:latin typeface="Arial" panose="020B0604020202020204" pitchFamily="34" charset="0"/>
                <a:cs typeface="Arial" panose="020B0604020202020204" pitchFamily="34" charset="0"/>
              </a:rPr>
              <a:t>Additional characteristics:</a:t>
            </a:r>
          </a:p>
          <a:p>
            <a:pPr>
              <a:buFont typeface="Wingdings" panose="05000000000000000000" pitchFamily="2" charset="2"/>
              <a:buChar char="Ø"/>
            </a:pPr>
            <a:r>
              <a:rPr lang="en-US" sz="1100">
                <a:latin typeface="Arial" panose="020B0604020202020204" pitchFamily="34" charset="0"/>
                <a:cs typeface="Arial" panose="020B0604020202020204" pitchFamily="34" charset="0"/>
              </a:rPr>
              <a:t> Involves more than one generation</a:t>
            </a:r>
          </a:p>
          <a:p>
            <a:pPr>
              <a:buFont typeface="Wingdings" panose="05000000000000000000" pitchFamily="2" charset="2"/>
              <a:buChar char="Ø"/>
            </a:pPr>
            <a:r>
              <a:rPr lang="en-US" sz="1100">
                <a:latin typeface="Arial" panose="020B0604020202020204" pitchFamily="34" charset="0"/>
                <a:cs typeface="Arial" panose="020B0604020202020204" pitchFamily="34" charset="0"/>
              </a:rPr>
              <a:t> Has clear learning objectives and outcomes</a:t>
            </a:r>
          </a:p>
          <a:p>
            <a:pPr>
              <a:buFont typeface="Wingdings" panose="05000000000000000000" pitchFamily="2" charset="2"/>
              <a:buChar char="Ø"/>
            </a:pPr>
            <a:r>
              <a:rPr lang="en-US" sz="1100">
                <a:latin typeface="Arial" panose="020B0604020202020204" pitchFamily="34" charset="0"/>
                <a:cs typeface="Arial" panose="020B0604020202020204" pitchFamily="34" charset="0"/>
              </a:rPr>
              <a:t> Can be formal (e.g. financial literacy course) or informal (fun, family activity)</a:t>
            </a:r>
          </a:p>
        </p:txBody>
      </p:sp>
      <p:sp>
        <p:nvSpPr>
          <p:cNvPr id="2" name="Title 1">
            <a:extLst>
              <a:ext uri="{FF2B5EF4-FFF2-40B4-BE49-F238E27FC236}">
                <a16:creationId xmlns:a16="http://schemas.microsoft.com/office/drawing/2014/main" id="{6DD11E1C-5918-4455-8968-18F606B75C71}"/>
              </a:ext>
            </a:extLst>
          </p:cNvPr>
          <p:cNvSpPr>
            <a:spLocks noGrp="1"/>
          </p:cNvSpPr>
          <p:nvPr>
            <p:ph type="title"/>
          </p:nvPr>
        </p:nvSpPr>
        <p:spPr/>
        <p:txBody>
          <a:bodyPr>
            <a:noAutofit/>
          </a:bodyPr>
          <a:lstStyle/>
          <a:p>
            <a:r>
              <a:rPr lang="en-US">
                <a:solidFill>
                  <a:schemeClr val="accent4"/>
                </a:solidFill>
              </a:rPr>
              <a:t>Two Parallel Goals</a:t>
            </a:r>
          </a:p>
        </p:txBody>
      </p:sp>
      <p:sp>
        <p:nvSpPr>
          <p:cNvPr id="3" name="Oval 2">
            <a:extLst>
              <a:ext uri="{FF2B5EF4-FFF2-40B4-BE49-F238E27FC236}">
                <a16:creationId xmlns:a16="http://schemas.microsoft.com/office/drawing/2014/main" id="{787B632B-CDBC-45AC-9BA4-18F0B3F2C28D}"/>
              </a:ext>
            </a:extLst>
          </p:cNvPr>
          <p:cNvSpPr/>
          <p:nvPr/>
        </p:nvSpPr>
        <p:spPr>
          <a:xfrm>
            <a:off x="5432400" y="1311467"/>
            <a:ext cx="1227551" cy="304539"/>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Oval 7">
            <a:extLst>
              <a:ext uri="{FF2B5EF4-FFF2-40B4-BE49-F238E27FC236}">
                <a16:creationId xmlns:a16="http://schemas.microsoft.com/office/drawing/2014/main" id="{6C384BB4-77F4-4B18-8D11-4D12210B03EB}"/>
              </a:ext>
            </a:extLst>
          </p:cNvPr>
          <p:cNvSpPr/>
          <p:nvPr/>
        </p:nvSpPr>
        <p:spPr>
          <a:xfrm>
            <a:off x="6846151" y="1322618"/>
            <a:ext cx="1666955" cy="304539"/>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 name="Rectangle 8">
            <a:extLst>
              <a:ext uri="{FF2B5EF4-FFF2-40B4-BE49-F238E27FC236}">
                <a16:creationId xmlns:a16="http://schemas.microsoft.com/office/drawing/2014/main" id="{DC54B0B7-AA15-460C-9ED8-EAA1A5E86B81}"/>
              </a:ext>
            </a:extLst>
          </p:cNvPr>
          <p:cNvSpPr/>
          <p:nvPr/>
        </p:nvSpPr>
        <p:spPr>
          <a:xfrm>
            <a:off x="3845490" y="870547"/>
            <a:ext cx="5181600" cy="276999"/>
          </a:xfrm>
          <a:prstGeom prst="rect">
            <a:avLst/>
          </a:prstGeom>
          <a:solidFill>
            <a:srgbClr val="0F75BC"/>
          </a:solidFill>
          <a:ln w="12700">
            <a:solidFill>
              <a:srgbClr val="1B75BC"/>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rPr>
              <a:t>Definition </a:t>
            </a:r>
            <a:r>
              <a:rPr lang="en-US" sz="1200">
                <a:solidFill>
                  <a:prstClr val="white"/>
                </a:solidFill>
                <a:latin typeface="Arial" panose="020B0604020202020204" pitchFamily="34" charset="0"/>
                <a:cs typeface="Arial" panose="020B0604020202020204" pitchFamily="34" charset="0"/>
              </a:rPr>
              <a:t>of Family Learning</a:t>
            </a:r>
            <a:endParaRPr kumimoji="0" lang="en-US" sz="12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5" name="Rectangle 14">
            <a:extLst>
              <a:ext uri="{FF2B5EF4-FFF2-40B4-BE49-F238E27FC236}">
                <a16:creationId xmlns:a16="http://schemas.microsoft.com/office/drawing/2014/main" id="{E9FD70B1-FC4B-4ACD-8909-DFEA3436495C}"/>
              </a:ext>
            </a:extLst>
          </p:cNvPr>
          <p:cNvSpPr/>
          <p:nvPr/>
        </p:nvSpPr>
        <p:spPr>
          <a:xfrm>
            <a:off x="293664" y="870547"/>
            <a:ext cx="3025734" cy="1600438"/>
          </a:xfrm>
          <a:prstGeom prst="rect">
            <a:avLst/>
          </a:prstGeom>
          <a:ln w="12700">
            <a:solidFill>
              <a:srgbClr val="1B75BC"/>
            </a:solidFill>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a:ln>
                  <a:noFill/>
                </a:ln>
                <a:solidFill>
                  <a:srgbClr val="0F75BC"/>
                </a:solidFill>
                <a:effectLst/>
                <a:uLnTx/>
                <a:uFillTx/>
                <a:latin typeface="Arial" pitchFamily="34" charset="0"/>
                <a:ea typeface="+mn-ea"/>
                <a:cs typeface="Arial" pitchFamily="34" charset="0"/>
              </a:rPr>
              <a:t>Family learning develops the skills, attitudes, and behaviors of family members to: </a:t>
            </a:r>
          </a:p>
          <a:p>
            <a:pPr marL="0" marR="0" lvl="0" indent="0" algn="l" defTabSz="914400" rtl="0" eaLnBrk="1" fontAlgn="base" latinLnBrk="0" hangingPunct="1">
              <a:lnSpc>
                <a:spcPct val="100000"/>
              </a:lnSpc>
              <a:spcBef>
                <a:spcPct val="0"/>
              </a:spcBef>
              <a:spcAft>
                <a:spcPct val="0"/>
              </a:spcAft>
              <a:buClrTx/>
              <a:buSzTx/>
              <a:buFontTx/>
              <a:buNone/>
              <a:tabLst/>
              <a:defRPr/>
            </a:pPr>
            <a:endParaRPr lang="en-US" sz="1400" b="1">
              <a:solidFill>
                <a:srgbClr val="0F75BC"/>
              </a:solidFill>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r>
              <a:rPr lang="en-US" sz="1400" b="1">
                <a:solidFill>
                  <a:prstClr val="black"/>
                </a:solidFill>
                <a:latin typeface="Arial" charset="0"/>
                <a:cs typeface="Arial" charset="0"/>
              </a:rPr>
              <a:t>Support family goals</a:t>
            </a: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endParaRPr lang="en-US" sz="1400">
              <a:solidFill>
                <a:prstClr val="black"/>
              </a:solidFill>
              <a:latin typeface="Arial" charset="0"/>
              <a:cs typeface="Arial" charset="0"/>
            </a:endParaRP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r>
              <a:rPr lang="en-US" sz="1400" b="1">
                <a:solidFill>
                  <a:prstClr val="black"/>
                </a:solidFill>
                <a:latin typeface="Arial" charset="0"/>
                <a:cs typeface="Arial" charset="0"/>
              </a:rPr>
              <a:t>Self-actualize </a:t>
            </a:r>
          </a:p>
        </p:txBody>
      </p:sp>
      <p:sp>
        <p:nvSpPr>
          <p:cNvPr id="17" name="TextBox 16">
            <a:extLst>
              <a:ext uri="{FF2B5EF4-FFF2-40B4-BE49-F238E27FC236}">
                <a16:creationId xmlns:a16="http://schemas.microsoft.com/office/drawing/2014/main" id="{A6562FF3-6EC6-476D-B669-6121715C49CF}"/>
              </a:ext>
            </a:extLst>
          </p:cNvPr>
          <p:cNvSpPr txBox="1"/>
          <p:nvPr/>
        </p:nvSpPr>
        <p:spPr>
          <a:xfrm>
            <a:off x="293665" y="3144821"/>
            <a:ext cx="8299190" cy="1200329"/>
          </a:xfrm>
          <a:prstGeom prst="rect">
            <a:avLst/>
          </a:prstGeom>
          <a:noFill/>
          <a:ln w="12700">
            <a:solidFill>
              <a:srgbClr val="1B75BC"/>
            </a:solidFill>
          </a:ln>
        </p:spPr>
        <p:txBody>
          <a:bodyPr wrap="square" rtlCol="0">
            <a:spAutoFit/>
          </a:bodyPr>
          <a:lstStyle/>
          <a:p>
            <a:r>
              <a:rPr lang="en-US"/>
              <a:t>To achieve those goals, we develop a family learning program and/or philosophy that focuses on our family’s core areas for sustainability. For many families, program pillars include financial literacy, philanthropy, personal leadership, entrepreneurship, and responsible ownership. </a:t>
            </a:r>
          </a:p>
        </p:txBody>
      </p:sp>
      <p:sp>
        <p:nvSpPr>
          <p:cNvPr id="4" name="Arrow: Right 3">
            <a:extLst>
              <a:ext uri="{FF2B5EF4-FFF2-40B4-BE49-F238E27FC236}">
                <a16:creationId xmlns:a16="http://schemas.microsoft.com/office/drawing/2014/main" id="{B6C7007A-068B-4EF2-A03E-A41764B734ED}"/>
              </a:ext>
            </a:extLst>
          </p:cNvPr>
          <p:cNvSpPr/>
          <p:nvPr/>
        </p:nvSpPr>
        <p:spPr>
          <a:xfrm rot="10800000">
            <a:off x="3375765" y="1490735"/>
            <a:ext cx="413357" cy="350258"/>
          </a:xfrm>
          <a:prstGeom prst="right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rrow: Right 4">
            <a:extLst>
              <a:ext uri="{FF2B5EF4-FFF2-40B4-BE49-F238E27FC236}">
                <a16:creationId xmlns:a16="http://schemas.microsoft.com/office/drawing/2014/main" id="{A095D60C-9213-4700-B4C5-DB2B8F5B2F1E}"/>
              </a:ext>
            </a:extLst>
          </p:cNvPr>
          <p:cNvSpPr/>
          <p:nvPr/>
        </p:nvSpPr>
        <p:spPr>
          <a:xfrm rot="5400000">
            <a:off x="1599852" y="2609691"/>
            <a:ext cx="413357" cy="350258"/>
          </a:xfrm>
          <a:prstGeom prst="right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215229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A43E3-897F-400C-9538-3B4D53F6465A}"/>
              </a:ext>
            </a:extLst>
          </p:cNvPr>
          <p:cNvSpPr>
            <a:spLocks noGrp="1"/>
          </p:cNvSpPr>
          <p:nvPr>
            <p:ph type="title"/>
          </p:nvPr>
        </p:nvSpPr>
        <p:spPr/>
        <p:txBody>
          <a:bodyPr/>
          <a:lstStyle/>
          <a:p>
            <a:r>
              <a:rPr lang="en-US"/>
              <a:t>Components of a Successful Learning Program</a:t>
            </a:r>
          </a:p>
        </p:txBody>
      </p:sp>
      <p:pic>
        <p:nvPicPr>
          <p:cNvPr id="9" name="Picture 8">
            <a:extLst>
              <a:ext uri="{FF2B5EF4-FFF2-40B4-BE49-F238E27FC236}">
                <a16:creationId xmlns:a16="http://schemas.microsoft.com/office/drawing/2014/main" id="{4EEED78A-44E0-48D2-9080-6668B2D6B8E2}"/>
              </a:ext>
            </a:extLst>
          </p:cNvPr>
          <p:cNvPicPr>
            <a:picLocks noChangeAspect="1"/>
          </p:cNvPicPr>
          <p:nvPr/>
        </p:nvPicPr>
        <p:blipFill>
          <a:blip r:embed="rId3"/>
          <a:stretch>
            <a:fillRect/>
          </a:stretch>
        </p:blipFill>
        <p:spPr>
          <a:xfrm>
            <a:off x="679938" y="726832"/>
            <a:ext cx="7810054" cy="3677626"/>
          </a:xfrm>
          <a:prstGeom prst="rect">
            <a:avLst/>
          </a:prstGeom>
        </p:spPr>
      </p:pic>
      <p:sp>
        <p:nvSpPr>
          <p:cNvPr id="5" name="TextBox 4">
            <a:extLst>
              <a:ext uri="{FF2B5EF4-FFF2-40B4-BE49-F238E27FC236}">
                <a16:creationId xmlns:a16="http://schemas.microsoft.com/office/drawing/2014/main" id="{558C20B8-8043-4087-9B62-BB5696203BBD}"/>
              </a:ext>
            </a:extLst>
          </p:cNvPr>
          <p:cNvSpPr txBox="1"/>
          <p:nvPr/>
        </p:nvSpPr>
        <p:spPr>
          <a:xfrm>
            <a:off x="5891727" y="4896592"/>
            <a:ext cx="3252273" cy="213585"/>
          </a:xfrm>
          <a:prstGeom prst="rect">
            <a:avLst/>
          </a:prstGeom>
          <a:noFill/>
        </p:spPr>
        <p:txBody>
          <a:bodyPr wrap="square" rtlCol="0">
            <a:spAutoFit/>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788" b="0" i="1"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Source: 2020 FOX Foresight Research on Continuous Learning </a:t>
            </a:r>
          </a:p>
        </p:txBody>
      </p:sp>
    </p:spTree>
    <p:extLst>
      <p:ext uri="{BB962C8B-B14F-4D97-AF65-F5344CB8AC3E}">
        <p14:creationId xmlns:p14="http://schemas.microsoft.com/office/powerpoint/2010/main" val="30756367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94295-2715-46CC-82AF-2149419F1708}"/>
              </a:ext>
            </a:extLst>
          </p:cNvPr>
          <p:cNvSpPr>
            <a:spLocks noGrp="1"/>
          </p:cNvSpPr>
          <p:nvPr>
            <p:ph type="title"/>
          </p:nvPr>
        </p:nvSpPr>
        <p:spPr>
          <a:xfrm>
            <a:off x="304800" y="40997"/>
            <a:ext cx="7408282" cy="442927"/>
          </a:xfrm>
        </p:spPr>
        <p:txBody>
          <a:bodyPr/>
          <a:lstStyle/>
          <a:p>
            <a:r>
              <a:rPr lang="en-US"/>
              <a:t>Family Learning Program Design Stages</a:t>
            </a:r>
          </a:p>
        </p:txBody>
      </p:sp>
      <p:graphicFrame>
        <p:nvGraphicFramePr>
          <p:cNvPr id="3" name="Table 2">
            <a:extLst>
              <a:ext uri="{FF2B5EF4-FFF2-40B4-BE49-F238E27FC236}">
                <a16:creationId xmlns:a16="http://schemas.microsoft.com/office/drawing/2014/main" id="{7A33419A-E08C-46B3-B4DA-628BADB17DB1}"/>
              </a:ext>
            </a:extLst>
          </p:cNvPr>
          <p:cNvGraphicFramePr>
            <a:graphicFrameLocks noGrp="1"/>
          </p:cNvGraphicFramePr>
          <p:nvPr>
            <p:extLst>
              <p:ext uri="{D42A27DB-BD31-4B8C-83A1-F6EECF244321}">
                <p14:modId xmlns:p14="http://schemas.microsoft.com/office/powerpoint/2010/main" val="428686778"/>
              </p:ext>
            </p:extLst>
          </p:nvPr>
        </p:nvGraphicFramePr>
        <p:xfrm>
          <a:off x="304800" y="770058"/>
          <a:ext cx="8541489" cy="3998478"/>
        </p:xfrm>
        <a:graphic>
          <a:graphicData uri="http://schemas.openxmlformats.org/drawingml/2006/table">
            <a:tbl>
              <a:tblPr firstRow="1" firstCol="1" bandRow="1">
                <a:tableStyleId>{5C22544A-7EE6-4342-B048-85BDC9FD1C3A}</a:tableStyleId>
              </a:tblPr>
              <a:tblGrid>
                <a:gridCol w="843516">
                  <a:extLst>
                    <a:ext uri="{9D8B030D-6E8A-4147-A177-3AD203B41FA5}">
                      <a16:colId xmlns:a16="http://schemas.microsoft.com/office/drawing/2014/main" val="1113049025"/>
                    </a:ext>
                  </a:extLst>
                </a:gridCol>
                <a:gridCol w="2548685">
                  <a:extLst>
                    <a:ext uri="{9D8B030D-6E8A-4147-A177-3AD203B41FA5}">
                      <a16:colId xmlns:a16="http://schemas.microsoft.com/office/drawing/2014/main" val="3745288184"/>
                    </a:ext>
                  </a:extLst>
                </a:gridCol>
                <a:gridCol w="2574644">
                  <a:extLst>
                    <a:ext uri="{9D8B030D-6E8A-4147-A177-3AD203B41FA5}">
                      <a16:colId xmlns:a16="http://schemas.microsoft.com/office/drawing/2014/main" val="4079300347"/>
                    </a:ext>
                  </a:extLst>
                </a:gridCol>
                <a:gridCol w="2574644">
                  <a:extLst>
                    <a:ext uri="{9D8B030D-6E8A-4147-A177-3AD203B41FA5}">
                      <a16:colId xmlns:a16="http://schemas.microsoft.com/office/drawing/2014/main" val="3393174866"/>
                    </a:ext>
                  </a:extLst>
                </a:gridCol>
              </a:tblGrid>
              <a:tr h="207888">
                <a:tc>
                  <a:txBody>
                    <a:bodyPr/>
                    <a:lstStyle/>
                    <a:p>
                      <a:endParaRPr lang="en-US" sz="1200">
                        <a:effectLst/>
                        <a:latin typeface="Calibri" panose="020F0502020204030204" pitchFamily="34" charset="0"/>
                        <a:cs typeface="Times New Roman" panose="02020603050405020304" pitchFamily="18" charset="0"/>
                      </a:endParaRPr>
                    </a:p>
                  </a:txBody>
                  <a:tcPr marL="68580" marR="68580" marT="0" marB="0">
                    <a:solidFill>
                      <a:srgbClr val="1B75BC"/>
                    </a:solidFill>
                  </a:tcPr>
                </a:tc>
                <a:tc>
                  <a:txBody>
                    <a:bodyPr/>
                    <a:lstStyle/>
                    <a:p>
                      <a:pPr marL="0" marR="0" algn="ctr">
                        <a:lnSpc>
                          <a:spcPct val="107000"/>
                        </a:lnSpc>
                        <a:spcBef>
                          <a:spcPts val="0"/>
                        </a:spcBef>
                        <a:spcAft>
                          <a:spcPts val="0"/>
                        </a:spcAft>
                      </a:pPr>
                      <a:r>
                        <a:rPr lang="en-US" sz="1400">
                          <a:effectLst/>
                        </a:rPr>
                        <a:t>Beginning Stage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39B54A"/>
                    </a:solidFill>
                  </a:tcPr>
                </a:tc>
                <a:tc>
                  <a:txBody>
                    <a:bodyPr/>
                    <a:lstStyle/>
                    <a:p>
                      <a:pPr marL="0" marR="0" algn="ctr">
                        <a:lnSpc>
                          <a:spcPct val="107000"/>
                        </a:lnSpc>
                        <a:spcBef>
                          <a:spcPts val="0"/>
                        </a:spcBef>
                        <a:spcAft>
                          <a:spcPts val="0"/>
                        </a:spcAft>
                      </a:pPr>
                      <a:r>
                        <a:rPr lang="en-US" sz="1400">
                          <a:effectLst/>
                        </a:rPr>
                        <a:t>Emerging Stage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79015"/>
                    </a:solidFill>
                  </a:tcPr>
                </a:tc>
                <a:tc>
                  <a:txBody>
                    <a:bodyPr/>
                    <a:lstStyle/>
                    <a:p>
                      <a:pPr marL="0" marR="0" algn="ctr">
                        <a:lnSpc>
                          <a:spcPct val="107000"/>
                        </a:lnSpc>
                        <a:spcBef>
                          <a:spcPts val="0"/>
                        </a:spcBef>
                        <a:spcAft>
                          <a:spcPts val="0"/>
                        </a:spcAft>
                      </a:pPr>
                      <a:r>
                        <a:rPr lang="en-US" sz="1400">
                          <a:effectLst/>
                        </a:rPr>
                        <a:t>Formalized Stage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1B75BC"/>
                    </a:solidFill>
                  </a:tcPr>
                </a:tc>
                <a:extLst>
                  <a:ext uri="{0D108BD9-81ED-4DB2-BD59-A6C34878D82A}">
                    <a16:rowId xmlns:a16="http://schemas.microsoft.com/office/drawing/2014/main" val="2656025847"/>
                  </a:ext>
                </a:extLst>
              </a:tr>
              <a:tr h="364712">
                <a:tc>
                  <a:txBody>
                    <a:bodyPr/>
                    <a:lstStyle/>
                    <a:p>
                      <a:pPr marL="0" marR="0" algn="l">
                        <a:lnSpc>
                          <a:spcPct val="107000"/>
                        </a:lnSpc>
                        <a:spcBef>
                          <a:spcPts val="0"/>
                        </a:spcBef>
                        <a:spcAft>
                          <a:spcPts val="0"/>
                        </a:spcAft>
                      </a:pPr>
                      <a:r>
                        <a:rPr lang="en-US" sz="1200">
                          <a:effectLst/>
                        </a:rPr>
                        <a:t>Catalyst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1B75BC"/>
                    </a:solidFill>
                  </a:tcPr>
                </a:tc>
                <a:tc>
                  <a:txBody>
                    <a:bodyPr/>
                    <a:lstStyle/>
                    <a:p>
                      <a:pPr marL="0" marR="0">
                        <a:lnSpc>
                          <a:spcPct val="107000"/>
                        </a:lnSpc>
                        <a:spcBef>
                          <a:spcPts val="0"/>
                        </a:spcBef>
                        <a:spcAft>
                          <a:spcPts val="0"/>
                        </a:spcAft>
                      </a:pPr>
                      <a:r>
                        <a:rPr lang="en-US" sz="1200">
                          <a:effectLst/>
                        </a:rPr>
                        <a:t>Precipitated by a “why” event; engage consultant for facilitated brainstorming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93DD9E"/>
                    </a:solidFill>
                  </a:tcPr>
                </a:tc>
                <a:tc>
                  <a:txBody>
                    <a:bodyPr/>
                    <a:lstStyle/>
                    <a:p>
                      <a:endParaRPr lang="en-US" sz="1200">
                        <a:effectLst/>
                        <a:latin typeface="Calibri" panose="020F0502020204030204" pitchFamily="34" charset="0"/>
                        <a:cs typeface="Times New Roman" panose="02020603050405020304" pitchFamily="18" charset="0"/>
                      </a:endParaRPr>
                    </a:p>
                  </a:txBody>
                  <a:tcPr marL="68580" marR="68580" marT="0" marB="0">
                    <a:solidFill>
                      <a:srgbClr val="FBC685"/>
                    </a:solidFill>
                  </a:tcPr>
                </a:tc>
                <a:tc>
                  <a:txBody>
                    <a:bodyPr/>
                    <a:lstStyle/>
                    <a:p>
                      <a:endParaRPr lang="en-US" sz="1200">
                        <a:effectLst/>
                        <a:latin typeface="Calibri" panose="020F0502020204030204" pitchFamily="34" charset="0"/>
                        <a:cs typeface="Times New Roman" panose="02020603050405020304" pitchFamily="18" charset="0"/>
                      </a:endParaRPr>
                    </a:p>
                  </a:txBody>
                  <a:tcPr marL="68580" marR="68580" marT="0" marB="0">
                    <a:solidFill>
                      <a:srgbClr val="83BDED"/>
                    </a:solidFill>
                  </a:tcPr>
                </a:tc>
                <a:extLst>
                  <a:ext uri="{0D108BD9-81ED-4DB2-BD59-A6C34878D82A}">
                    <a16:rowId xmlns:a16="http://schemas.microsoft.com/office/drawing/2014/main" val="3867433897"/>
                  </a:ext>
                </a:extLst>
              </a:tr>
              <a:tr h="262197">
                <a:tc>
                  <a:txBody>
                    <a:bodyPr/>
                    <a:lstStyle/>
                    <a:p>
                      <a:pPr marL="0" marR="0" algn="l">
                        <a:lnSpc>
                          <a:spcPct val="107000"/>
                        </a:lnSpc>
                        <a:spcBef>
                          <a:spcPts val="0"/>
                        </a:spcBef>
                        <a:spcAft>
                          <a:spcPts val="0"/>
                        </a:spcAft>
                      </a:pPr>
                      <a:r>
                        <a:rPr lang="en-US" sz="1200">
                          <a:effectLst/>
                        </a:rPr>
                        <a:t>Who Receives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1B75BC"/>
                    </a:solidFill>
                  </a:tcPr>
                </a:tc>
                <a:tc>
                  <a:txBody>
                    <a:bodyPr/>
                    <a:lstStyle/>
                    <a:p>
                      <a:pPr marL="0" marR="0">
                        <a:lnSpc>
                          <a:spcPct val="107000"/>
                        </a:lnSpc>
                        <a:spcBef>
                          <a:spcPts val="0"/>
                        </a:spcBef>
                        <a:spcAft>
                          <a:spcPts val="0"/>
                        </a:spcAft>
                      </a:pPr>
                      <a:r>
                        <a:rPr lang="en-US" sz="1200">
                          <a:effectLst/>
                        </a:rPr>
                        <a:t>Rising Gen, Family Leaders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D4EAD5"/>
                    </a:solidFill>
                  </a:tcPr>
                </a:tc>
                <a:tc>
                  <a:txBody>
                    <a:bodyPr/>
                    <a:lstStyle/>
                    <a:p>
                      <a:pPr marL="0" marR="0">
                        <a:lnSpc>
                          <a:spcPct val="107000"/>
                        </a:lnSpc>
                        <a:spcBef>
                          <a:spcPts val="0"/>
                        </a:spcBef>
                        <a:spcAft>
                          <a:spcPts val="0"/>
                        </a:spcAft>
                      </a:pPr>
                      <a:r>
                        <a:rPr lang="en-US" sz="1200">
                          <a:effectLst/>
                        </a:rPr>
                        <a:t>Rising Gen, Family Leaders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EFDB"/>
                    </a:solidFill>
                  </a:tcPr>
                </a:tc>
                <a:tc>
                  <a:txBody>
                    <a:bodyPr/>
                    <a:lstStyle/>
                    <a:p>
                      <a:pPr marL="0" marR="0">
                        <a:lnSpc>
                          <a:spcPct val="107000"/>
                        </a:lnSpc>
                        <a:spcBef>
                          <a:spcPts val="0"/>
                        </a:spcBef>
                        <a:spcAft>
                          <a:spcPts val="0"/>
                        </a:spcAft>
                      </a:pPr>
                      <a:r>
                        <a:rPr lang="en-US" sz="1200">
                          <a:effectLst/>
                        </a:rPr>
                        <a:t>All family, all ages, including children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3DEF4"/>
                    </a:solidFill>
                  </a:tcPr>
                </a:tc>
                <a:extLst>
                  <a:ext uri="{0D108BD9-81ED-4DB2-BD59-A6C34878D82A}">
                    <a16:rowId xmlns:a16="http://schemas.microsoft.com/office/drawing/2014/main" val="899553931"/>
                  </a:ext>
                </a:extLst>
              </a:tr>
              <a:tr h="551182">
                <a:tc>
                  <a:txBody>
                    <a:bodyPr/>
                    <a:lstStyle/>
                    <a:p>
                      <a:pPr marL="0" marR="0" algn="l">
                        <a:lnSpc>
                          <a:spcPct val="107000"/>
                        </a:lnSpc>
                        <a:spcBef>
                          <a:spcPts val="0"/>
                        </a:spcBef>
                        <a:spcAft>
                          <a:spcPts val="0"/>
                        </a:spcAft>
                      </a:pPr>
                      <a:r>
                        <a:rPr lang="en-US" sz="1200">
                          <a:effectLst/>
                        </a:rPr>
                        <a:t>Delivery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1B75BC"/>
                    </a:solidFill>
                  </a:tcPr>
                </a:tc>
                <a:tc>
                  <a:txBody>
                    <a:bodyPr/>
                    <a:lstStyle/>
                    <a:p>
                      <a:pPr marL="0" marR="0">
                        <a:lnSpc>
                          <a:spcPct val="107000"/>
                        </a:lnSpc>
                        <a:spcBef>
                          <a:spcPts val="0"/>
                        </a:spcBef>
                        <a:spcAft>
                          <a:spcPts val="0"/>
                        </a:spcAft>
                      </a:pPr>
                      <a:r>
                        <a:rPr lang="en-US" sz="1200">
                          <a:effectLst/>
                        </a:rPr>
                        <a:t>In-house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93DD9E"/>
                    </a:solidFill>
                  </a:tcPr>
                </a:tc>
                <a:tc>
                  <a:txBody>
                    <a:bodyPr/>
                    <a:lstStyle/>
                    <a:p>
                      <a:pPr marL="0" marR="0">
                        <a:lnSpc>
                          <a:spcPct val="107000"/>
                        </a:lnSpc>
                        <a:spcBef>
                          <a:spcPts val="0"/>
                        </a:spcBef>
                        <a:spcAft>
                          <a:spcPts val="0"/>
                        </a:spcAft>
                      </a:pPr>
                      <a:r>
                        <a:rPr lang="en-US" sz="1200">
                          <a:effectLst/>
                        </a:rPr>
                        <a:t>In-house and external (e.g. FOX programs, higher education, certifications, etc.)</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BC685"/>
                    </a:solidFill>
                  </a:tcPr>
                </a:tc>
                <a:tc>
                  <a:txBody>
                    <a:bodyPr/>
                    <a:lstStyle/>
                    <a:p>
                      <a:pPr marL="0" marR="0">
                        <a:lnSpc>
                          <a:spcPct val="107000"/>
                        </a:lnSpc>
                        <a:spcBef>
                          <a:spcPts val="0"/>
                        </a:spcBef>
                        <a:spcAft>
                          <a:spcPts val="0"/>
                        </a:spcAft>
                      </a:pPr>
                      <a:r>
                        <a:rPr lang="en-US" sz="1200">
                          <a:effectLst/>
                        </a:rPr>
                        <a:t>In-house, external programs, video library, create own content, consultants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3BDED"/>
                    </a:solidFill>
                  </a:tcPr>
                </a:tc>
                <a:extLst>
                  <a:ext uri="{0D108BD9-81ED-4DB2-BD59-A6C34878D82A}">
                    <a16:rowId xmlns:a16="http://schemas.microsoft.com/office/drawing/2014/main" val="1850930069"/>
                  </a:ext>
                </a:extLst>
              </a:tr>
              <a:tr h="636417">
                <a:tc>
                  <a:txBody>
                    <a:bodyPr/>
                    <a:lstStyle/>
                    <a:p>
                      <a:pPr marL="0" marR="0" algn="l">
                        <a:lnSpc>
                          <a:spcPct val="107000"/>
                        </a:lnSpc>
                        <a:spcBef>
                          <a:spcPts val="0"/>
                        </a:spcBef>
                        <a:spcAft>
                          <a:spcPts val="0"/>
                        </a:spcAft>
                      </a:pPr>
                      <a:r>
                        <a:rPr lang="en-US" sz="1200">
                          <a:effectLst/>
                        </a:rPr>
                        <a:t>Structure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1B75BC"/>
                    </a:solidFill>
                  </a:tcPr>
                </a:tc>
                <a:tc>
                  <a:txBody>
                    <a:bodyPr/>
                    <a:lstStyle/>
                    <a:p>
                      <a:pPr marL="0" marR="0">
                        <a:lnSpc>
                          <a:spcPct val="107000"/>
                        </a:lnSpc>
                        <a:spcBef>
                          <a:spcPts val="0"/>
                        </a:spcBef>
                        <a:spcAft>
                          <a:spcPts val="0"/>
                        </a:spcAft>
                      </a:pPr>
                      <a:r>
                        <a:rPr lang="en-US" sz="1200">
                          <a:effectLst/>
                        </a:rPr>
                        <a:t>Informal, not tracked/managed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D4EAD5"/>
                    </a:solidFill>
                  </a:tcPr>
                </a:tc>
                <a:tc>
                  <a:txBody>
                    <a:bodyPr/>
                    <a:lstStyle/>
                    <a:p>
                      <a:pPr marL="0" marR="0">
                        <a:lnSpc>
                          <a:spcPct val="107000"/>
                        </a:lnSpc>
                        <a:spcBef>
                          <a:spcPts val="0"/>
                        </a:spcBef>
                        <a:spcAft>
                          <a:spcPts val="0"/>
                        </a:spcAft>
                      </a:pPr>
                      <a:r>
                        <a:rPr lang="en-US" sz="1200">
                          <a:effectLst/>
                        </a:rPr>
                        <a:t>Connected to Education Committee, parameters created, define what is earned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EFDB"/>
                    </a:solidFill>
                  </a:tcPr>
                </a:tc>
                <a:tc>
                  <a:txBody>
                    <a:bodyPr/>
                    <a:lstStyle/>
                    <a:p>
                      <a:pPr marL="0" marR="0">
                        <a:lnSpc>
                          <a:spcPct val="107000"/>
                        </a:lnSpc>
                        <a:spcBef>
                          <a:spcPts val="0"/>
                        </a:spcBef>
                        <a:spcAft>
                          <a:spcPts val="0"/>
                        </a:spcAft>
                      </a:pPr>
                      <a:r>
                        <a:rPr lang="en-US" sz="1200">
                          <a:effectLst/>
                        </a:rPr>
                        <a:t>Connected to family governance and family council, formal learning curriculum defined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3DEF4"/>
                    </a:solidFill>
                  </a:tcPr>
                </a:tc>
                <a:extLst>
                  <a:ext uri="{0D108BD9-81ED-4DB2-BD59-A6C34878D82A}">
                    <a16:rowId xmlns:a16="http://schemas.microsoft.com/office/drawing/2014/main" val="3892663163"/>
                  </a:ext>
                </a:extLst>
              </a:tr>
              <a:tr h="788205">
                <a:tc>
                  <a:txBody>
                    <a:bodyPr/>
                    <a:lstStyle/>
                    <a:p>
                      <a:pPr marL="0" marR="0" algn="l">
                        <a:lnSpc>
                          <a:spcPct val="107000"/>
                        </a:lnSpc>
                        <a:spcBef>
                          <a:spcPts val="0"/>
                        </a:spcBef>
                        <a:spcAft>
                          <a:spcPts val="0"/>
                        </a:spcAft>
                      </a:pPr>
                      <a:r>
                        <a:rPr lang="en-US" sz="1200">
                          <a:effectLst/>
                        </a:rPr>
                        <a:t>Curriculum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1B75BC"/>
                    </a:solidFill>
                  </a:tcPr>
                </a:tc>
                <a:tc>
                  <a:txBody>
                    <a:bodyPr/>
                    <a:lstStyle/>
                    <a:p>
                      <a:pPr marL="0" marR="0">
                        <a:lnSpc>
                          <a:spcPct val="107000"/>
                        </a:lnSpc>
                        <a:spcBef>
                          <a:spcPts val="0"/>
                        </a:spcBef>
                        <a:spcAft>
                          <a:spcPts val="0"/>
                        </a:spcAft>
                      </a:pPr>
                      <a:r>
                        <a:rPr lang="en-US" sz="1200">
                          <a:effectLst/>
                        </a:rPr>
                        <a:t>Low-hanging fruit, foundational topics, or most urgent need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93DD9E"/>
                    </a:solidFill>
                  </a:tcPr>
                </a:tc>
                <a:tc>
                  <a:txBody>
                    <a:bodyPr/>
                    <a:lstStyle/>
                    <a:p>
                      <a:pPr marL="0" marR="0">
                        <a:lnSpc>
                          <a:spcPct val="107000"/>
                        </a:lnSpc>
                        <a:spcBef>
                          <a:spcPts val="0"/>
                        </a:spcBef>
                        <a:spcAft>
                          <a:spcPts val="0"/>
                        </a:spcAft>
                      </a:pPr>
                      <a:r>
                        <a:rPr lang="en-US" sz="1200">
                          <a:effectLst/>
                        </a:rPr>
                        <a:t>Real-time/most urgent needs, starting to define key content areas, including self-development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BC685"/>
                    </a:solidFill>
                  </a:tcPr>
                </a:tc>
                <a:tc>
                  <a:txBody>
                    <a:bodyPr/>
                    <a:lstStyle/>
                    <a:p>
                      <a:pPr marL="0" marR="0">
                        <a:lnSpc>
                          <a:spcPct val="107000"/>
                        </a:lnSpc>
                        <a:spcBef>
                          <a:spcPts val="0"/>
                        </a:spcBef>
                        <a:spcAft>
                          <a:spcPts val="0"/>
                        </a:spcAft>
                      </a:pPr>
                      <a:r>
                        <a:rPr lang="en-US" sz="1200">
                          <a:effectLst/>
                        </a:rPr>
                        <a:t>Established content areas matched with specific delivery, whole person and whole life education, self-actualization and soft skills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3BDED"/>
                    </a:solidFill>
                  </a:tcPr>
                </a:tc>
                <a:extLst>
                  <a:ext uri="{0D108BD9-81ED-4DB2-BD59-A6C34878D82A}">
                    <a16:rowId xmlns:a16="http://schemas.microsoft.com/office/drawing/2014/main" val="3164477491"/>
                  </a:ext>
                </a:extLst>
              </a:tr>
              <a:tr h="433144">
                <a:tc>
                  <a:txBody>
                    <a:bodyPr/>
                    <a:lstStyle/>
                    <a:p>
                      <a:pPr marL="0" marR="0" algn="l">
                        <a:lnSpc>
                          <a:spcPct val="107000"/>
                        </a:lnSpc>
                        <a:spcBef>
                          <a:spcPts val="0"/>
                        </a:spcBef>
                        <a:spcAft>
                          <a:spcPts val="0"/>
                        </a:spcAft>
                      </a:pPr>
                      <a:r>
                        <a:rPr lang="en-US" sz="1200">
                          <a:effectLst/>
                        </a:rPr>
                        <a:t>Evaluation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1B75BC"/>
                    </a:solidFill>
                  </a:tcPr>
                </a:tc>
                <a:tc>
                  <a:txBody>
                    <a:bodyPr/>
                    <a:lstStyle/>
                    <a:p>
                      <a:pPr marL="0" marR="0">
                        <a:lnSpc>
                          <a:spcPct val="107000"/>
                        </a:lnSpc>
                        <a:spcBef>
                          <a:spcPts val="0"/>
                        </a:spcBef>
                        <a:spcAft>
                          <a:spcPts val="0"/>
                        </a:spcAft>
                      </a:pPr>
                      <a:r>
                        <a:rPr lang="en-US" sz="1200">
                          <a:effectLst/>
                        </a:rPr>
                        <a:t>None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D4EAD5"/>
                    </a:solidFill>
                  </a:tcPr>
                </a:tc>
                <a:tc>
                  <a:txBody>
                    <a:bodyPr/>
                    <a:lstStyle/>
                    <a:p>
                      <a:pPr marL="0" marR="0">
                        <a:lnSpc>
                          <a:spcPct val="107000"/>
                        </a:lnSpc>
                        <a:spcBef>
                          <a:spcPts val="0"/>
                        </a:spcBef>
                        <a:spcAft>
                          <a:spcPts val="0"/>
                        </a:spcAft>
                      </a:pPr>
                      <a:r>
                        <a:rPr lang="en-US" sz="1200">
                          <a:effectLst/>
                        </a:rPr>
                        <a:t>Anecdotal participant feedback</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EFDB"/>
                    </a:solidFill>
                  </a:tcPr>
                </a:tc>
                <a:tc>
                  <a:txBody>
                    <a:bodyPr/>
                    <a:lstStyle/>
                    <a:p>
                      <a:pPr marL="0" marR="0">
                        <a:lnSpc>
                          <a:spcPct val="107000"/>
                        </a:lnSpc>
                        <a:spcBef>
                          <a:spcPts val="0"/>
                        </a:spcBef>
                        <a:spcAft>
                          <a:spcPts val="0"/>
                        </a:spcAft>
                      </a:pPr>
                      <a:r>
                        <a:rPr lang="en-US" sz="1200">
                          <a:effectLst/>
                        </a:rPr>
                        <a:t>Participant feedback, surveys, consultant review, FOX benchmarking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3DEF4"/>
                    </a:solidFill>
                  </a:tcPr>
                </a:tc>
                <a:extLst>
                  <a:ext uri="{0D108BD9-81ED-4DB2-BD59-A6C34878D82A}">
                    <a16:rowId xmlns:a16="http://schemas.microsoft.com/office/drawing/2014/main" val="2476983939"/>
                  </a:ext>
                </a:extLst>
              </a:tr>
              <a:tr h="455987">
                <a:tc>
                  <a:txBody>
                    <a:bodyPr/>
                    <a:lstStyle/>
                    <a:p>
                      <a:pPr marL="0" marR="0" algn="l">
                        <a:lnSpc>
                          <a:spcPct val="107000"/>
                        </a:lnSpc>
                        <a:spcBef>
                          <a:spcPts val="0"/>
                        </a:spcBef>
                        <a:spcAft>
                          <a:spcPts val="0"/>
                        </a:spcAft>
                      </a:pPr>
                      <a:r>
                        <a:rPr lang="en-US" sz="1200">
                          <a:effectLst/>
                        </a:rPr>
                        <a:t>When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1B75BC"/>
                    </a:solidFill>
                  </a:tcPr>
                </a:tc>
                <a:tc>
                  <a:txBody>
                    <a:bodyPr/>
                    <a:lstStyle/>
                    <a:p>
                      <a:pPr marL="0" marR="0">
                        <a:lnSpc>
                          <a:spcPct val="107000"/>
                        </a:lnSpc>
                        <a:spcBef>
                          <a:spcPts val="0"/>
                        </a:spcBef>
                        <a:spcAft>
                          <a:spcPts val="0"/>
                        </a:spcAft>
                      </a:pPr>
                      <a:r>
                        <a:rPr lang="en-US" sz="1200">
                          <a:effectLst/>
                        </a:rPr>
                        <a:t>Previously small, informal learning and/or at home, shifting to family meetings and organic discussions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93DD9E"/>
                    </a:solidFill>
                  </a:tcPr>
                </a:tc>
                <a:tc>
                  <a:txBody>
                    <a:bodyPr/>
                    <a:lstStyle/>
                    <a:p>
                      <a:pPr marL="0" marR="0">
                        <a:lnSpc>
                          <a:spcPct val="107000"/>
                        </a:lnSpc>
                        <a:spcBef>
                          <a:spcPts val="0"/>
                        </a:spcBef>
                        <a:spcAft>
                          <a:spcPts val="0"/>
                        </a:spcAft>
                      </a:pPr>
                      <a:r>
                        <a:rPr lang="en-US" sz="1200">
                          <a:effectLst/>
                        </a:rPr>
                        <a:t>Family meetings, organic discussions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BC685"/>
                    </a:solidFill>
                  </a:tcPr>
                </a:tc>
                <a:tc>
                  <a:txBody>
                    <a:bodyPr/>
                    <a:lstStyle/>
                    <a:p>
                      <a:pPr marL="0" marR="0">
                        <a:lnSpc>
                          <a:spcPct val="107000"/>
                        </a:lnSpc>
                        <a:spcBef>
                          <a:spcPts val="0"/>
                        </a:spcBef>
                        <a:spcAft>
                          <a:spcPts val="0"/>
                        </a:spcAft>
                      </a:pPr>
                      <a:r>
                        <a:rPr lang="en-US" sz="1200">
                          <a:effectLst/>
                        </a:rPr>
                        <a:t>Family meetings, rising gen retreats, committee meetings, junior board, governance structure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3BDED"/>
                    </a:solidFill>
                  </a:tcPr>
                </a:tc>
                <a:extLst>
                  <a:ext uri="{0D108BD9-81ED-4DB2-BD59-A6C34878D82A}">
                    <a16:rowId xmlns:a16="http://schemas.microsoft.com/office/drawing/2014/main" val="381734770"/>
                  </a:ext>
                </a:extLst>
              </a:tr>
            </a:tbl>
          </a:graphicData>
        </a:graphic>
      </p:graphicFrame>
    </p:spTree>
    <p:extLst>
      <p:ext uri="{BB962C8B-B14F-4D97-AF65-F5344CB8AC3E}">
        <p14:creationId xmlns:p14="http://schemas.microsoft.com/office/powerpoint/2010/main" val="2922435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144D5-256D-44CD-9BFC-FFC19E68430B}"/>
              </a:ext>
            </a:extLst>
          </p:cNvPr>
          <p:cNvSpPr>
            <a:spLocks noGrp="1"/>
          </p:cNvSpPr>
          <p:nvPr>
            <p:ph type="title"/>
          </p:nvPr>
        </p:nvSpPr>
        <p:spPr/>
        <p:txBody>
          <a:bodyPr/>
          <a:lstStyle/>
          <a:p>
            <a:r>
              <a:rPr lang="en-US"/>
              <a:t>Application: Family Learning Program Design Stages </a:t>
            </a:r>
          </a:p>
        </p:txBody>
      </p:sp>
      <p:sp>
        <p:nvSpPr>
          <p:cNvPr id="3" name="Content Placeholder 2">
            <a:extLst>
              <a:ext uri="{FF2B5EF4-FFF2-40B4-BE49-F238E27FC236}">
                <a16:creationId xmlns:a16="http://schemas.microsoft.com/office/drawing/2014/main" id="{A520EF0A-6693-48A0-89A7-EE7667962068}"/>
              </a:ext>
            </a:extLst>
          </p:cNvPr>
          <p:cNvSpPr>
            <a:spLocks noGrp="1"/>
          </p:cNvSpPr>
          <p:nvPr>
            <p:ph idx="1"/>
          </p:nvPr>
        </p:nvSpPr>
        <p:spPr>
          <a:xfrm>
            <a:off x="301257" y="583019"/>
            <a:ext cx="8541488" cy="1043198"/>
          </a:xfrm>
        </p:spPr>
        <p:txBody>
          <a:bodyPr>
            <a:normAutofit/>
          </a:bodyPr>
          <a:lstStyle/>
          <a:p>
            <a:pPr>
              <a:buFont typeface="+mj-lt"/>
              <a:buAutoNum type="arabicPeriod"/>
            </a:pPr>
            <a:r>
              <a:rPr lang="en-US" sz="1400"/>
              <a:t>In the first row, list the actions you are currently taking and categorize them as beginning, emerging or formalized.</a:t>
            </a:r>
          </a:p>
          <a:p>
            <a:pPr>
              <a:buFont typeface="+mj-lt"/>
              <a:buAutoNum type="arabicPeriod"/>
            </a:pPr>
            <a:r>
              <a:rPr lang="en-US" sz="1400"/>
              <a:t>In the second row, brainstorm what actions you want to begin or advance.</a:t>
            </a:r>
          </a:p>
          <a:p>
            <a:pPr>
              <a:buFont typeface="+mj-lt"/>
              <a:buAutoNum type="arabicPeriod"/>
            </a:pPr>
            <a:r>
              <a:rPr lang="en-US" sz="1400"/>
              <a:t>In the third row, identify your next steps to move your actions in column two forward. </a:t>
            </a:r>
          </a:p>
          <a:p>
            <a:pPr>
              <a:buFont typeface="+mj-lt"/>
              <a:buAutoNum type="arabicPeriod"/>
            </a:pPr>
            <a:endParaRPr lang="en-US" sz="1400"/>
          </a:p>
        </p:txBody>
      </p:sp>
      <p:graphicFrame>
        <p:nvGraphicFramePr>
          <p:cNvPr id="5" name="Table 4">
            <a:extLst>
              <a:ext uri="{FF2B5EF4-FFF2-40B4-BE49-F238E27FC236}">
                <a16:creationId xmlns:a16="http://schemas.microsoft.com/office/drawing/2014/main" id="{029A50C8-7DCC-4FD3-B6C8-DEA3BDC51129}"/>
              </a:ext>
            </a:extLst>
          </p:cNvPr>
          <p:cNvGraphicFramePr>
            <a:graphicFrameLocks noGrp="1"/>
          </p:cNvGraphicFramePr>
          <p:nvPr>
            <p:extLst>
              <p:ext uri="{D42A27DB-BD31-4B8C-83A1-F6EECF244321}">
                <p14:modId xmlns:p14="http://schemas.microsoft.com/office/powerpoint/2010/main" val="2868088529"/>
              </p:ext>
            </p:extLst>
          </p:nvPr>
        </p:nvGraphicFramePr>
        <p:xfrm>
          <a:off x="301257" y="1734997"/>
          <a:ext cx="8541489" cy="2825484"/>
        </p:xfrm>
        <a:graphic>
          <a:graphicData uri="http://schemas.openxmlformats.org/drawingml/2006/table">
            <a:tbl>
              <a:tblPr firstRow="1" firstCol="1" bandRow="1">
                <a:tableStyleId>{5C22544A-7EE6-4342-B048-85BDC9FD1C3A}</a:tableStyleId>
              </a:tblPr>
              <a:tblGrid>
                <a:gridCol w="843516">
                  <a:extLst>
                    <a:ext uri="{9D8B030D-6E8A-4147-A177-3AD203B41FA5}">
                      <a16:colId xmlns:a16="http://schemas.microsoft.com/office/drawing/2014/main" val="1113049025"/>
                    </a:ext>
                  </a:extLst>
                </a:gridCol>
                <a:gridCol w="2548685">
                  <a:extLst>
                    <a:ext uri="{9D8B030D-6E8A-4147-A177-3AD203B41FA5}">
                      <a16:colId xmlns:a16="http://schemas.microsoft.com/office/drawing/2014/main" val="3745288184"/>
                    </a:ext>
                  </a:extLst>
                </a:gridCol>
                <a:gridCol w="2574644">
                  <a:extLst>
                    <a:ext uri="{9D8B030D-6E8A-4147-A177-3AD203B41FA5}">
                      <a16:colId xmlns:a16="http://schemas.microsoft.com/office/drawing/2014/main" val="4079300347"/>
                    </a:ext>
                  </a:extLst>
                </a:gridCol>
                <a:gridCol w="2574644">
                  <a:extLst>
                    <a:ext uri="{9D8B030D-6E8A-4147-A177-3AD203B41FA5}">
                      <a16:colId xmlns:a16="http://schemas.microsoft.com/office/drawing/2014/main" val="3393174866"/>
                    </a:ext>
                  </a:extLst>
                </a:gridCol>
              </a:tblGrid>
              <a:tr h="380490">
                <a:tc>
                  <a:txBody>
                    <a:bodyPr/>
                    <a:lstStyle/>
                    <a:p>
                      <a:endParaRPr lang="en-US" sz="1200">
                        <a:effectLst/>
                        <a:latin typeface="Calibri" panose="020F0502020204030204" pitchFamily="34" charset="0"/>
                        <a:cs typeface="Times New Roman" panose="02020603050405020304" pitchFamily="18" charset="0"/>
                      </a:endParaRPr>
                    </a:p>
                  </a:txBody>
                  <a:tcPr marL="68580" marR="68580" marT="0" marB="0">
                    <a:solidFill>
                      <a:srgbClr val="1B75BC"/>
                    </a:solidFill>
                  </a:tcPr>
                </a:tc>
                <a:tc>
                  <a:txBody>
                    <a:bodyPr/>
                    <a:lstStyle/>
                    <a:p>
                      <a:pPr marL="0" marR="0" algn="ctr">
                        <a:lnSpc>
                          <a:spcPct val="107000"/>
                        </a:lnSpc>
                        <a:spcBef>
                          <a:spcPts val="0"/>
                        </a:spcBef>
                        <a:spcAft>
                          <a:spcPts val="0"/>
                        </a:spcAft>
                      </a:pPr>
                      <a:r>
                        <a:rPr lang="en-US" sz="1400">
                          <a:effectLst/>
                        </a:rPr>
                        <a:t>Beginning Stage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39B54A"/>
                    </a:solidFill>
                  </a:tcPr>
                </a:tc>
                <a:tc>
                  <a:txBody>
                    <a:bodyPr/>
                    <a:lstStyle/>
                    <a:p>
                      <a:pPr marL="0" marR="0" algn="ctr">
                        <a:lnSpc>
                          <a:spcPct val="107000"/>
                        </a:lnSpc>
                        <a:spcBef>
                          <a:spcPts val="0"/>
                        </a:spcBef>
                        <a:spcAft>
                          <a:spcPts val="0"/>
                        </a:spcAft>
                      </a:pPr>
                      <a:r>
                        <a:rPr lang="en-US" sz="1400">
                          <a:effectLst/>
                        </a:rPr>
                        <a:t>Emerging Stage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79015"/>
                    </a:solidFill>
                  </a:tcPr>
                </a:tc>
                <a:tc>
                  <a:txBody>
                    <a:bodyPr/>
                    <a:lstStyle/>
                    <a:p>
                      <a:pPr marL="0" marR="0" algn="ctr">
                        <a:lnSpc>
                          <a:spcPct val="107000"/>
                        </a:lnSpc>
                        <a:spcBef>
                          <a:spcPts val="0"/>
                        </a:spcBef>
                        <a:spcAft>
                          <a:spcPts val="0"/>
                        </a:spcAft>
                      </a:pPr>
                      <a:r>
                        <a:rPr lang="en-US" sz="1400">
                          <a:effectLst/>
                        </a:rPr>
                        <a:t>Formalized Stage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1B75BC"/>
                    </a:solidFill>
                  </a:tcPr>
                </a:tc>
                <a:extLst>
                  <a:ext uri="{0D108BD9-81ED-4DB2-BD59-A6C34878D82A}">
                    <a16:rowId xmlns:a16="http://schemas.microsoft.com/office/drawing/2014/main" val="2656025847"/>
                  </a:ext>
                </a:extLst>
              </a:tr>
              <a:tr h="814998">
                <a:tc>
                  <a:txBody>
                    <a:bodyPr/>
                    <a:lstStyle/>
                    <a:p>
                      <a:pPr marL="0" marR="0" algn="ctr">
                        <a:lnSpc>
                          <a:spcPct val="107000"/>
                        </a:lnSpc>
                        <a:spcBef>
                          <a:spcPts val="0"/>
                        </a:spcBef>
                        <a:spcAft>
                          <a:spcPts val="0"/>
                        </a:spcAft>
                      </a:pPr>
                      <a:r>
                        <a:rPr lang="en-US" sz="1200">
                          <a:effectLst/>
                          <a:latin typeface="Arial" panose="020B0604020202020204" pitchFamily="34" charset="0"/>
                          <a:cs typeface="Arial" panose="020B0604020202020204" pitchFamily="34" charset="0"/>
                        </a:rPr>
                        <a:t>1. Current Actions</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1B75BC"/>
                    </a:solidFill>
                  </a:tcPr>
                </a:tc>
                <a:tc>
                  <a:txBody>
                    <a:bodyPr/>
                    <a:lstStyle/>
                    <a:p>
                      <a:pPr marL="0" marR="0">
                        <a:lnSpc>
                          <a:spcPct val="107000"/>
                        </a:lnSpc>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93DD9E"/>
                    </a:solidFill>
                  </a:tcPr>
                </a:tc>
                <a:tc>
                  <a:txBody>
                    <a:bodyPr/>
                    <a:lstStyle/>
                    <a:p>
                      <a:endParaRPr lang="en-US" sz="1200">
                        <a:effectLst/>
                        <a:latin typeface="Calibri" panose="020F0502020204030204" pitchFamily="34" charset="0"/>
                        <a:cs typeface="Times New Roman" panose="02020603050405020304" pitchFamily="18" charset="0"/>
                      </a:endParaRPr>
                    </a:p>
                  </a:txBody>
                  <a:tcPr marL="68580" marR="68580" marT="0" marB="0">
                    <a:solidFill>
                      <a:srgbClr val="FBC685"/>
                    </a:solidFill>
                  </a:tcPr>
                </a:tc>
                <a:tc>
                  <a:txBody>
                    <a:bodyPr/>
                    <a:lstStyle/>
                    <a:p>
                      <a:endParaRPr lang="en-US" sz="1200">
                        <a:effectLst/>
                        <a:latin typeface="Calibri" panose="020F0502020204030204" pitchFamily="34" charset="0"/>
                        <a:cs typeface="Times New Roman" panose="02020603050405020304" pitchFamily="18" charset="0"/>
                      </a:endParaRPr>
                    </a:p>
                  </a:txBody>
                  <a:tcPr marL="68580" marR="68580" marT="0" marB="0">
                    <a:solidFill>
                      <a:srgbClr val="83BDED"/>
                    </a:solidFill>
                  </a:tcPr>
                </a:tc>
                <a:extLst>
                  <a:ext uri="{0D108BD9-81ED-4DB2-BD59-A6C34878D82A}">
                    <a16:rowId xmlns:a16="http://schemas.microsoft.com/office/drawing/2014/main" val="3867433897"/>
                  </a:ext>
                </a:extLst>
              </a:tr>
              <a:tr h="814998">
                <a:tc>
                  <a:txBody>
                    <a:bodyPr/>
                    <a:lstStyle/>
                    <a:p>
                      <a:pPr marL="0" marR="0" algn="ctr">
                        <a:lnSpc>
                          <a:spcPct val="107000"/>
                        </a:lnSpc>
                        <a:spcBef>
                          <a:spcPts val="0"/>
                        </a:spcBef>
                        <a:spcAft>
                          <a:spcPts val="0"/>
                        </a:spcAft>
                      </a:pPr>
                      <a:r>
                        <a:rPr lang="en-US" sz="1200">
                          <a:effectLst/>
                          <a:latin typeface="Arial" panose="020B0604020202020204" pitchFamily="34" charset="0"/>
                          <a:cs typeface="Arial" panose="020B0604020202020204" pitchFamily="34" charset="0"/>
                        </a:rPr>
                        <a:t>2. What to Begin or Advance</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1B75BC"/>
                    </a:solidFill>
                  </a:tcPr>
                </a:tc>
                <a:tc>
                  <a:txBody>
                    <a:bodyPr/>
                    <a:lstStyle/>
                    <a:p>
                      <a:pPr marL="0" marR="0">
                        <a:lnSpc>
                          <a:spcPct val="107000"/>
                        </a:lnSpc>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D4EAD5"/>
                    </a:solidFill>
                  </a:tcPr>
                </a:tc>
                <a:tc>
                  <a:txBody>
                    <a:bodyPr/>
                    <a:lstStyle/>
                    <a:p>
                      <a:pPr marL="0" marR="0">
                        <a:lnSpc>
                          <a:spcPct val="107000"/>
                        </a:lnSpc>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EFDB"/>
                    </a:solidFill>
                  </a:tcPr>
                </a:tc>
                <a:tc>
                  <a:txBody>
                    <a:bodyPr/>
                    <a:lstStyle/>
                    <a:p>
                      <a:pPr marL="0" marR="0">
                        <a:lnSpc>
                          <a:spcPct val="107000"/>
                        </a:lnSpc>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3DEF4"/>
                    </a:solidFill>
                  </a:tcPr>
                </a:tc>
                <a:extLst>
                  <a:ext uri="{0D108BD9-81ED-4DB2-BD59-A6C34878D82A}">
                    <a16:rowId xmlns:a16="http://schemas.microsoft.com/office/drawing/2014/main" val="899553931"/>
                  </a:ext>
                </a:extLst>
              </a:tr>
              <a:tr h="814998">
                <a:tc>
                  <a:txBody>
                    <a:bodyPr/>
                    <a:lstStyle/>
                    <a:p>
                      <a:pPr marL="0" marR="0" algn="ctr">
                        <a:lnSpc>
                          <a:spcPct val="107000"/>
                        </a:lnSpc>
                        <a:spcBef>
                          <a:spcPts val="0"/>
                        </a:spcBef>
                        <a:spcAft>
                          <a:spcPts val="0"/>
                        </a:spcAft>
                      </a:pPr>
                      <a:r>
                        <a:rPr lang="en-US" sz="1200">
                          <a:effectLst/>
                          <a:latin typeface="Arial" panose="020B0604020202020204" pitchFamily="34" charset="0"/>
                          <a:ea typeface="Calibri" panose="020F0502020204030204" pitchFamily="34" charset="0"/>
                          <a:cs typeface="Arial" panose="020B0604020202020204" pitchFamily="34" charset="0"/>
                        </a:rPr>
                        <a:t>3. Next Steps</a:t>
                      </a:r>
                    </a:p>
                  </a:txBody>
                  <a:tcPr marL="68580" marR="68580" marT="0" marB="0">
                    <a:solidFill>
                      <a:srgbClr val="1B75BC"/>
                    </a:solidFill>
                  </a:tcPr>
                </a:tc>
                <a:tc>
                  <a:txBody>
                    <a:bodyPr/>
                    <a:lstStyle/>
                    <a:p>
                      <a:pPr marL="0" marR="0">
                        <a:lnSpc>
                          <a:spcPct val="107000"/>
                        </a:lnSpc>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93DD9E"/>
                    </a:solidFill>
                  </a:tcPr>
                </a:tc>
                <a:tc>
                  <a:txBody>
                    <a:bodyPr/>
                    <a:lstStyle/>
                    <a:p>
                      <a:pPr marL="0" marR="0">
                        <a:lnSpc>
                          <a:spcPct val="107000"/>
                        </a:lnSpc>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BC685"/>
                    </a:solidFill>
                  </a:tcPr>
                </a:tc>
                <a:tc>
                  <a:txBody>
                    <a:bodyPr/>
                    <a:lstStyle/>
                    <a:p>
                      <a:pPr marL="0" marR="0">
                        <a:lnSpc>
                          <a:spcPct val="107000"/>
                        </a:lnSpc>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3BDED"/>
                    </a:solidFill>
                  </a:tcPr>
                </a:tc>
                <a:extLst>
                  <a:ext uri="{0D108BD9-81ED-4DB2-BD59-A6C34878D82A}">
                    <a16:rowId xmlns:a16="http://schemas.microsoft.com/office/drawing/2014/main" val="1850930069"/>
                  </a:ext>
                </a:extLst>
              </a:tr>
            </a:tbl>
          </a:graphicData>
        </a:graphic>
      </p:graphicFrame>
    </p:spTree>
    <p:extLst>
      <p:ext uri="{BB962C8B-B14F-4D97-AF65-F5344CB8AC3E}">
        <p14:creationId xmlns:p14="http://schemas.microsoft.com/office/powerpoint/2010/main" val="746380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93D24-5A0B-4EBD-B7FE-DB941A56169F}"/>
              </a:ext>
            </a:extLst>
          </p:cNvPr>
          <p:cNvSpPr>
            <a:spLocks noGrp="1"/>
          </p:cNvSpPr>
          <p:nvPr>
            <p:ph type="title"/>
          </p:nvPr>
        </p:nvSpPr>
        <p:spPr/>
        <p:txBody>
          <a:bodyPr/>
          <a:lstStyle/>
          <a:p>
            <a:r>
              <a:rPr lang="en-US"/>
              <a:t>Introduction</a:t>
            </a:r>
          </a:p>
        </p:txBody>
      </p:sp>
      <p:sp>
        <p:nvSpPr>
          <p:cNvPr id="3" name="Content Placeholder 2">
            <a:extLst>
              <a:ext uri="{FF2B5EF4-FFF2-40B4-BE49-F238E27FC236}">
                <a16:creationId xmlns:a16="http://schemas.microsoft.com/office/drawing/2014/main" id="{255CA337-BD7E-4921-A38C-3777AAE10799}"/>
              </a:ext>
            </a:extLst>
          </p:cNvPr>
          <p:cNvSpPr>
            <a:spLocks noGrp="1"/>
          </p:cNvSpPr>
          <p:nvPr>
            <p:ph idx="1"/>
          </p:nvPr>
        </p:nvSpPr>
        <p:spPr>
          <a:xfrm>
            <a:off x="111642" y="568016"/>
            <a:ext cx="8920716" cy="639248"/>
          </a:xfrm>
        </p:spPr>
        <p:txBody>
          <a:bodyPr>
            <a:noAutofit/>
          </a:bodyPr>
          <a:lstStyle/>
          <a:p>
            <a:pPr marL="0" indent="0" algn="ctr">
              <a:buNone/>
            </a:pPr>
            <a:r>
              <a:rPr lang="en-US" sz="1400" b="1">
                <a:solidFill>
                  <a:srgbClr val="1B75BC"/>
                </a:solidFill>
              </a:rPr>
              <a:t>As an advocate and champion of family learning, this presentation is intended to serve as inspiration and a launchpad to lead a family discussion on how to begin building a family learning program. </a:t>
            </a:r>
          </a:p>
          <a:p>
            <a:pPr algn="ctr"/>
            <a:endParaRPr lang="en-US" sz="1400" b="1">
              <a:solidFill>
                <a:srgbClr val="1B75BC"/>
              </a:solidFill>
            </a:endParaRPr>
          </a:p>
        </p:txBody>
      </p:sp>
      <p:sp>
        <p:nvSpPr>
          <p:cNvPr id="4" name="Content Placeholder 2">
            <a:extLst>
              <a:ext uri="{FF2B5EF4-FFF2-40B4-BE49-F238E27FC236}">
                <a16:creationId xmlns:a16="http://schemas.microsoft.com/office/drawing/2014/main" id="{7BABC3B8-2D15-4215-9560-DCFE3852ADA8}"/>
              </a:ext>
            </a:extLst>
          </p:cNvPr>
          <p:cNvSpPr txBox="1">
            <a:spLocks/>
          </p:cNvSpPr>
          <p:nvPr/>
        </p:nvSpPr>
        <p:spPr>
          <a:xfrm>
            <a:off x="212035" y="1114499"/>
            <a:ext cx="8680174" cy="384990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400" b="1"/>
              <a:t>What to Expect:</a:t>
            </a:r>
          </a:p>
          <a:p>
            <a:r>
              <a:rPr lang="en-US" sz="1400"/>
              <a:t>Content to build shared understanding of what family learning is and why it is important</a:t>
            </a:r>
          </a:p>
          <a:p>
            <a:r>
              <a:rPr lang="en-US" sz="1400"/>
              <a:t>Discussion questions to gather key data to inform next steps for learning program design</a:t>
            </a:r>
          </a:p>
          <a:p>
            <a:r>
              <a:rPr lang="en-US" sz="1400"/>
              <a:t>Examples of what other family offices have done </a:t>
            </a:r>
          </a:p>
          <a:p>
            <a:pPr marL="457200" lvl="1" indent="0">
              <a:buNone/>
            </a:pPr>
            <a:endParaRPr lang="en-US" sz="800"/>
          </a:p>
          <a:p>
            <a:pPr marL="57150" indent="0">
              <a:buNone/>
            </a:pPr>
            <a:r>
              <a:rPr lang="en-US" sz="1400" b="1"/>
              <a:t>What </a:t>
            </a:r>
            <a:r>
              <a:rPr lang="en-US" sz="1400" b="1" i="1"/>
              <a:t>NOT </a:t>
            </a:r>
            <a:r>
              <a:rPr lang="en-US" sz="1400" b="1"/>
              <a:t>to Expect:</a:t>
            </a:r>
          </a:p>
          <a:p>
            <a:pPr indent="-285750"/>
            <a:r>
              <a:rPr lang="en-US" sz="1400"/>
              <a:t>A ready-to-use family learning program or curriculum</a:t>
            </a:r>
          </a:p>
          <a:p>
            <a:pPr indent="-285750"/>
            <a:r>
              <a:rPr lang="en-US" sz="1400"/>
              <a:t>One-size-fits all guidance. “If you have seen one family office, you have seen one family office” after all</a:t>
            </a:r>
          </a:p>
          <a:p>
            <a:pPr marL="0" indent="0">
              <a:buNone/>
            </a:pPr>
            <a:endParaRPr lang="en-US" sz="800"/>
          </a:p>
          <a:p>
            <a:pPr marL="0" indent="0">
              <a:buNone/>
            </a:pPr>
            <a:r>
              <a:rPr lang="en-US" sz="1400" b="1"/>
              <a:t>How to Use the Presentation: </a:t>
            </a:r>
          </a:p>
          <a:p>
            <a:r>
              <a:rPr lang="en-US" sz="1400"/>
              <a:t>Add, delete, modify slides and notes to fit your context based on your goal(s) of delivering this presentation; consider updating the “How Do We Begin” section with your proposed plan for next steps or key questions needed to get started </a:t>
            </a:r>
          </a:p>
          <a:p>
            <a:r>
              <a:rPr lang="en-US" sz="1400"/>
              <a:t>Capture what is shared and use the data/information to develop your family learning program</a:t>
            </a:r>
          </a:p>
          <a:p>
            <a:r>
              <a:rPr lang="en-US" sz="1400"/>
              <a:t>Consider breaking up the deck to suit your needs. For example, sections could be used across several learning committee meetings or used to structure the agendas for education committee meetings.</a:t>
            </a:r>
          </a:p>
          <a:p>
            <a:endParaRPr lang="en-US" sz="1400"/>
          </a:p>
        </p:txBody>
      </p:sp>
    </p:spTree>
    <p:extLst>
      <p:ext uri="{BB962C8B-B14F-4D97-AF65-F5344CB8AC3E}">
        <p14:creationId xmlns:p14="http://schemas.microsoft.com/office/powerpoint/2010/main" val="10536292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5316E-EBAE-4A57-81A5-A2ECF16FBB90}"/>
              </a:ext>
            </a:extLst>
          </p:cNvPr>
          <p:cNvSpPr>
            <a:spLocks noGrp="1"/>
          </p:cNvSpPr>
          <p:nvPr>
            <p:ph type="title"/>
          </p:nvPr>
        </p:nvSpPr>
        <p:spPr/>
        <p:txBody>
          <a:bodyPr/>
          <a:lstStyle/>
          <a:p>
            <a:r>
              <a:rPr kumimoji="0" lang="en-US" sz="2400" b="0" i="0" u="none" strike="noStrike" kern="1200" cap="none" spc="0" normalizeH="0" baseline="0" noProof="0">
                <a:ln>
                  <a:noFill/>
                </a:ln>
                <a:solidFill>
                  <a:srgbClr val="0F75BC"/>
                </a:solidFill>
                <a:effectLst/>
                <a:uLnTx/>
                <a:uFillTx/>
                <a:latin typeface="Arial" pitchFamily="34" charset="0"/>
                <a:ea typeface="+mj-ea"/>
                <a:cs typeface="Arial" pitchFamily="34" charset="0"/>
              </a:rPr>
              <a:t>Best Practices for Family Learning</a:t>
            </a:r>
            <a:endParaRPr lang="en-US"/>
          </a:p>
        </p:txBody>
      </p:sp>
      <p:grpSp>
        <p:nvGrpSpPr>
          <p:cNvPr id="3" name="Group 2">
            <a:extLst>
              <a:ext uri="{FF2B5EF4-FFF2-40B4-BE49-F238E27FC236}">
                <a16:creationId xmlns:a16="http://schemas.microsoft.com/office/drawing/2014/main" id="{9A6C5805-125F-4DB4-8123-37E38EDC11B4}"/>
              </a:ext>
            </a:extLst>
          </p:cNvPr>
          <p:cNvGrpSpPr/>
          <p:nvPr/>
        </p:nvGrpSpPr>
        <p:grpSpPr>
          <a:xfrm>
            <a:off x="1270540" y="4231181"/>
            <a:ext cx="7408282" cy="251935"/>
            <a:chOff x="2057399" y="3222075"/>
            <a:chExt cx="6172200" cy="230800"/>
          </a:xfrm>
          <a:solidFill>
            <a:srgbClr val="C3DEF4"/>
          </a:solidFill>
        </p:grpSpPr>
        <p:sp>
          <p:nvSpPr>
            <p:cNvPr id="31" name="Rectangle 30">
              <a:extLst>
                <a:ext uri="{FF2B5EF4-FFF2-40B4-BE49-F238E27FC236}">
                  <a16:creationId xmlns:a16="http://schemas.microsoft.com/office/drawing/2014/main" id="{389B9303-44A0-44FA-86B9-10A674FADD7C}"/>
                </a:ext>
              </a:extLst>
            </p:cNvPr>
            <p:cNvSpPr/>
            <p:nvPr/>
          </p:nvSpPr>
          <p:spPr>
            <a:xfrm>
              <a:off x="2057399" y="3222075"/>
              <a:ext cx="6172200" cy="230800"/>
            </a:xfrm>
            <a:prstGeom prst="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32" name="TextBox 31">
              <a:extLst>
                <a:ext uri="{FF2B5EF4-FFF2-40B4-BE49-F238E27FC236}">
                  <a16:creationId xmlns:a16="http://schemas.microsoft.com/office/drawing/2014/main" id="{C8D355BF-D9C6-449E-936E-C45AC7AB3141}"/>
                </a:ext>
              </a:extLst>
            </p:cNvPr>
            <p:cNvSpPr txBox="1"/>
            <p:nvPr/>
          </p:nvSpPr>
          <p:spPr>
            <a:xfrm>
              <a:off x="2057399" y="3222075"/>
              <a:ext cx="6172200" cy="230800"/>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5201" tIns="139700" rIns="125201" bIns="139700" numCol="1" spcCol="1270" anchor="ctr" anchorCtr="0">
              <a:noAutofit/>
            </a:bodyPr>
            <a:lstStyle/>
            <a:p>
              <a:pPr marL="0" lvl="0" indent="0" algn="l" defTabSz="488950">
                <a:lnSpc>
                  <a:spcPct val="90000"/>
                </a:lnSpc>
                <a:spcBef>
                  <a:spcPct val="0"/>
                </a:spcBef>
                <a:spcAft>
                  <a:spcPct val="35000"/>
                </a:spcAft>
                <a:buNone/>
              </a:pPr>
              <a:r>
                <a:rPr lang="en-US" sz="1200" b="1" kern="1200"/>
                <a:t>Measure and report on your progress.</a:t>
              </a:r>
            </a:p>
          </p:txBody>
        </p:sp>
      </p:grpSp>
      <p:grpSp>
        <p:nvGrpSpPr>
          <p:cNvPr id="4" name="Group 3">
            <a:extLst>
              <a:ext uri="{FF2B5EF4-FFF2-40B4-BE49-F238E27FC236}">
                <a16:creationId xmlns:a16="http://schemas.microsoft.com/office/drawing/2014/main" id="{959C3885-BE68-4747-B04F-34A74FA68942}"/>
              </a:ext>
            </a:extLst>
          </p:cNvPr>
          <p:cNvGrpSpPr/>
          <p:nvPr/>
        </p:nvGrpSpPr>
        <p:grpSpPr>
          <a:xfrm>
            <a:off x="1270540" y="3774845"/>
            <a:ext cx="7408282" cy="356988"/>
            <a:chOff x="2057399" y="2812119"/>
            <a:chExt cx="6172200" cy="327039"/>
          </a:xfrm>
          <a:solidFill>
            <a:srgbClr val="C3DEF4"/>
          </a:solidFill>
        </p:grpSpPr>
        <p:sp>
          <p:nvSpPr>
            <p:cNvPr id="29" name="Rectangle 28">
              <a:extLst>
                <a:ext uri="{FF2B5EF4-FFF2-40B4-BE49-F238E27FC236}">
                  <a16:creationId xmlns:a16="http://schemas.microsoft.com/office/drawing/2014/main" id="{6EAF46BD-95D9-494B-9763-0942F0ECBA5C}"/>
                </a:ext>
              </a:extLst>
            </p:cNvPr>
            <p:cNvSpPr/>
            <p:nvPr/>
          </p:nvSpPr>
          <p:spPr>
            <a:xfrm>
              <a:off x="2057399" y="2812119"/>
              <a:ext cx="6172200" cy="322021"/>
            </a:xfrm>
            <a:prstGeom prst="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30" name="TextBox 29">
              <a:extLst>
                <a:ext uri="{FF2B5EF4-FFF2-40B4-BE49-F238E27FC236}">
                  <a16:creationId xmlns:a16="http://schemas.microsoft.com/office/drawing/2014/main" id="{52A5B27C-267F-4A17-9ED9-A2FC67BE738C}"/>
                </a:ext>
              </a:extLst>
            </p:cNvPr>
            <p:cNvSpPr txBox="1"/>
            <p:nvPr/>
          </p:nvSpPr>
          <p:spPr>
            <a:xfrm>
              <a:off x="2057399" y="2817137"/>
              <a:ext cx="6172200" cy="32202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5201" tIns="139700" rIns="125201" bIns="139700" numCol="1" spcCol="1270" anchor="ctr" anchorCtr="0">
              <a:noAutofit/>
            </a:bodyPr>
            <a:lstStyle/>
            <a:p>
              <a:pPr marL="0" lvl="0" indent="0" algn="l" defTabSz="488950">
                <a:lnSpc>
                  <a:spcPct val="90000"/>
                </a:lnSpc>
                <a:spcBef>
                  <a:spcPct val="0"/>
                </a:spcBef>
                <a:spcAft>
                  <a:spcPct val="35000"/>
                </a:spcAft>
                <a:buNone/>
              </a:pPr>
              <a:r>
                <a:rPr lang="en-US" sz="1200" b="1" kern="1200"/>
                <a:t>Incorporate into every family meeting: time to share successes and challenges, balance of qualitative and quantitative learning, experts to teach content, a way to solicit feedback on the meeting</a:t>
              </a:r>
            </a:p>
          </p:txBody>
        </p:sp>
      </p:grpSp>
      <p:grpSp>
        <p:nvGrpSpPr>
          <p:cNvPr id="5" name="Group 4">
            <a:extLst>
              <a:ext uri="{FF2B5EF4-FFF2-40B4-BE49-F238E27FC236}">
                <a16:creationId xmlns:a16="http://schemas.microsoft.com/office/drawing/2014/main" id="{595E3134-A1BB-4073-9B5B-15384F8719C0}"/>
              </a:ext>
            </a:extLst>
          </p:cNvPr>
          <p:cNvGrpSpPr/>
          <p:nvPr/>
        </p:nvGrpSpPr>
        <p:grpSpPr>
          <a:xfrm>
            <a:off x="1270540" y="3423329"/>
            <a:ext cx="7408282" cy="251860"/>
            <a:chOff x="2057399" y="2460609"/>
            <a:chExt cx="6172200" cy="230731"/>
          </a:xfrm>
          <a:solidFill>
            <a:srgbClr val="C3DEF4"/>
          </a:solidFill>
        </p:grpSpPr>
        <p:sp>
          <p:nvSpPr>
            <p:cNvPr id="27" name="Rectangle 26">
              <a:extLst>
                <a:ext uri="{FF2B5EF4-FFF2-40B4-BE49-F238E27FC236}">
                  <a16:creationId xmlns:a16="http://schemas.microsoft.com/office/drawing/2014/main" id="{451DD5EE-0546-4A0F-A669-8B509B8BAD6B}"/>
                </a:ext>
              </a:extLst>
            </p:cNvPr>
            <p:cNvSpPr/>
            <p:nvPr/>
          </p:nvSpPr>
          <p:spPr>
            <a:xfrm>
              <a:off x="2057399" y="2460609"/>
              <a:ext cx="6172200" cy="230731"/>
            </a:xfrm>
            <a:prstGeom prst="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8" name="TextBox 27">
              <a:extLst>
                <a:ext uri="{FF2B5EF4-FFF2-40B4-BE49-F238E27FC236}">
                  <a16:creationId xmlns:a16="http://schemas.microsoft.com/office/drawing/2014/main" id="{00917738-965E-4509-B8C4-8E5F83B33789}"/>
                </a:ext>
              </a:extLst>
            </p:cNvPr>
            <p:cNvSpPr txBox="1"/>
            <p:nvPr/>
          </p:nvSpPr>
          <p:spPr>
            <a:xfrm>
              <a:off x="2057399" y="2460609"/>
              <a:ext cx="6172200" cy="23073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5201" tIns="139700" rIns="125201" bIns="139700" numCol="1" spcCol="1270" anchor="ctr" anchorCtr="0">
              <a:noAutofit/>
            </a:bodyPr>
            <a:lstStyle/>
            <a:p>
              <a:pPr marL="0" lvl="0" indent="0" algn="l" defTabSz="488950">
                <a:lnSpc>
                  <a:spcPct val="90000"/>
                </a:lnSpc>
                <a:spcBef>
                  <a:spcPct val="0"/>
                </a:spcBef>
                <a:spcAft>
                  <a:spcPct val="35000"/>
                </a:spcAft>
                <a:buNone/>
              </a:pPr>
              <a:r>
                <a:rPr lang="en-US" sz="1200" b="1" kern="1200"/>
                <a:t>Make it fun! </a:t>
              </a:r>
            </a:p>
          </p:txBody>
        </p:sp>
      </p:grpSp>
      <p:grpSp>
        <p:nvGrpSpPr>
          <p:cNvPr id="6" name="Group 5">
            <a:extLst>
              <a:ext uri="{FF2B5EF4-FFF2-40B4-BE49-F238E27FC236}">
                <a16:creationId xmlns:a16="http://schemas.microsoft.com/office/drawing/2014/main" id="{CD5579F2-5942-4DB6-98E4-E96553EADB5E}"/>
              </a:ext>
            </a:extLst>
          </p:cNvPr>
          <p:cNvGrpSpPr/>
          <p:nvPr/>
        </p:nvGrpSpPr>
        <p:grpSpPr>
          <a:xfrm>
            <a:off x="1270540" y="3071820"/>
            <a:ext cx="7408282" cy="251860"/>
            <a:chOff x="2057399" y="2109100"/>
            <a:chExt cx="6172200" cy="230731"/>
          </a:xfrm>
          <a:solidFill>
            <a:srgbClr val="C3DEF4"/>
          </a:solidFill>
        </p:grpSpPr>
        <p:sp>
          <p:nvSpPr>
            <p:cNvPr id="25" name="Rectangle 24">
              <a:extLst>
                <a:ext uri="{FF2B5EF4-FFF2-40B4-BE49-F238E27FC236}">
                  <a16:creationId xmlns:a16="http://schemas.microsoft.com/office/drawing/2014/main" id="{C2675A21-8CBB-4394-910A-93E3BF51716E}"/>
                </a:ext>
              </a:extLst>
            </p:cNvPr>
            <p:cNvSpPr/>
            <p:nvPr/>
          </p:nvSpPr>
          <p:spPr>
            <a:xfrm>
              <a:off x="2057399" y="2109100"/>
              <a:ext cx="6172200" cy="230731"/>
            </a:xfrm>
            <a:prstGeom prst="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6" name="TextBox 25">
              <a:extLst>
                <a:ext uri="{FF2B5EF4-FFF2-40B4-BE49-F238E27FC236}">
                  <a16:creationId xmlns:a16="http://schemas.microsoft.com/office/drawing/2014/main" id="{886CE5CC-5DFC-47CA-A645-C5D1FF0F7954}"/>
                </a:ext>
              </a:extLst>
            </p:cNvPr>
            <p:cNvSpPr txBox="1"/>
            <p:nvPr/>
          </p:nvSpPr>
          <p:spPr>
            <a:xfrm>
              <a:off x="2057399" y="2109100"/>
              <a:ext cx="6172200" cy="23073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5201" tIns="139700" rIns="125201" bIns="139700" numCol="1" spcCol="1270" anchor="ctr" anchorCtr="0">
              <a:noAutofit/>
            </a:bodyPr>
            <a:lstStyle/>
            <a:p>
              <a:pPr marL="0" lvl="0" indent="0" algn="l" defTabSz="488950">
                <a:lnSpc>
                  <a:spcPct val="90000"/>
                </a:lnSpc>
                <a:spcBef>
                  <a:spcPct val="0"/>
                </a:spcBef>
                <a:spcAft>
                  <a:spcPct val="35000"/>
                </a:spcAft>
                <a:buNone/>
              </a:pPr>
              <a:r>
                <a:rPr lang="en-US" sz="1200" b="1" kern="1200"/>
                <a:t>Invite trained educators to lead the learning components of your family meeting </a:t>
              </a:r>
            </a:p>
          </p:txBody>
        </p:sp>
      </p:grpSp>
      <p:grpSp>
        <p:nvGrpSpPr>
          <p:cNvPr id="7" name="Group 6">
            <a:extLst>
              <a:ext uri="{FF2B5EF4-FFF2-40B4-BE49-F238E27FC236}">
                <a16:creationId xmlns:a16="http://schemas.microsoft.com/office/drawing/2014/main" id="{9C31139A-0129-4950-B60C-5B59D1995887}"/>
              </a:ext>
            </a:extLst>
          </p:cNvPr>
          <p:cNvGrpSpPr/>
          <p:nvPr/>
        </p:nvGrpSpPr>
        <p:grpSpPr>
          <a:xfrm>
            <a:off x="1270540" y="2720310"/>
            <a:ext cx="7408282" cy="251860"/>
            <a:chOff x="2057399" y="1757590"/>
            <a:chExt cx="6172200" cy="230731"/>
          </a:xfrm>
          <a:solidFill>
            <a:srgbClr val="C3DEF4"/>
          </a:solidFill>
        </p:grpSpPr>
        <p:sp>
          <p:nvSpPr>
            <p:cNvPr id="23" name="Rectangle 22">
              <a:extLst>
                <a:ext uri="{FF2B5EF4-FFF2-40B4-BE49-F238E27FC236}">
                  <a16:creationId xmlns:a16="http://schemas.microsoft.com/office/drawing/2014/main" id="{EDB16416-B308-4A94-AEB7-11470FC91A93}"/>
                </a:ext>
              </a:extLst>
            </p:cNvPr>
            <p:cNvSpPr/>
            <p:nvPr/>
          </p:nvSpPr>
          <p:spPr>
            <a:xfrm>
              <a:off x="2057399" y="1757590"/>
              <a:ext cx="6172200" cy="230731"/>
            </a:xfrm>
            <a:prstGeom prst="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4" name="TextBox 23">
              <a:extLst>
                <a:ext uri="{FF2B5EF4-FFF2-40B4-BE49-F238E27FC236}">
                  <a16:creationId xmlns:a16="http://schemas.microsoft.com/office/drawing/2014/main" id="{3B49D309-7D1A-45E6-87C2-42EDCE939500}"/>
                </a:ext>
              </a:extLst>
            </p:cNvPr>
            <p:cNvSpPr txBox="1"/>
            <p:nvPr/>
          </p:nvSpPr>
          <p:spPr>
            <a:xfrm>
              <a:off x="2057399" y="1757590"/>
              <a:ext cx="6172200" cy="23073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5201" tIns="139700" rIns="125201" bIns="139700" numCol="1" spcCol="1270" anchor="ctr" anchorCtr="0">
              <a:noAutofit/>
            </a:bodyPr>
            <a:lstStyle/>
            <a:p>
              <a:pPr marL="0" lvl="0" indent="0" algn="l" defTabSz="488950">
                <a:lnSpc>
                  <a:spcPct val="90000"/>
                </a:lnSpc>
                <a:spcBef>
                  <a:spcPct val="0"/>
                </a:spcBef>
                <a:spcAft>
                  <a:spcPct val="35000"/>
                </a:spcAft>
                <a:buNone/>
              </a:pPr>
              <a:r>
                <a:rPr lang="en-US" sz="1200" b="1" kern="1200"/>
                <a:t>Include time at a family meeting to complete an assessment </a:t>
              </a:r>
            </a:p>
          </p:txBody>
        </p:sp>
      </p:grpSp>
      <p:grpSp>
        <p:nvGrpSpPr>
          <p:cNvPr id="8" name="Group 7">
            <a:extLst>
              <a:ext uri="{FF2B5EF4-FFF2-40B4-BE49-F238E27FC236}">
                <a16:creationId xmlns:a16="http://schemas.microsoft.com/office/drawing/2014/main" id="{EF19C140-71EA-4786-840D-81513B4F9ADF}"/>
              </a:ext>
            </a:extLst>
          </p:cNvPr>
          <p:cNvGrpSpPr/>
          <p:nvPr/>
        </p:nvGrpSpPr>
        <p:grpSpPr>
          <a:xfrm>
            <a:off x="1270540" y="2280595"/>
            <a:ext cx="7408282" cy="351510"/>
            <a:chOff x="2057399" y="1406080"/>
            <a:chExt cx="6172200" cy="230731"/>
          </a:xfrm>
          <a:solidFill>
            <a:srgbClr val="C3DEF4"/>
          </a:solidFill>
        </p:grpSpPr>
        <p:sp>
          <p:nvSpPr>
            <p:cNvPr id="21" name="Rectangle 20">
              <a:extLst>
                <a:ext uri="{FF2B5EF4-FFF2-40B4-BE49-F238E27FC236}">
                  <a16:creationId xmlns:a16="http://schemas.microsoft.com/office/drawing/2014/main" id="{DE1AD786-799E-470B-8010-D57C0A97EDE0}"/>
                </a:ext>
              </a:extLst>
            </p:cNvPr>
            <p:cNvSpPr/>
            <p:nvPr/>
          </p:nvSpPr>
          <p:spPr>
            <a:xfrm>
              <a:off x="2057399" y="1406080"/>
              <a:ext cx="6172200" cy="230731"/>
            </a:xfrm>
            <a:prstGeom prst="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2" name="TextBox 21">
              <a:extLst>
                <a:ext uri="{FF2B5EF4-FFF2-40B4-BE49-F238E27FC236}">
                  <a16:creationId xmlns:a16="http://schemas.microsoft.com/office/drawing/2014/main" id="{7B153BB9-F61C-432F-89F3-499C0B8FC15B}"/>
                </a:ext>
              </a:extLst>
            </p:cNvPr>
            <p:cNvSpPr txBox="1"/>
            <p:nvPr/>
          </p:nvSpPr>
          <p:spPr>
            <a:xfrm>
              <a:off x="2057399" y="1406080"/>
              <a:ext cx="6172200" cy="23073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5201" tIns="139700" rIns="125201" bIns="139700" numCol="1" spcCol="1270" anchor="ctr" anchorCtr="0">
              <a:noAutofit/>
            </a:bodyPr>
            <a:lstStyle/>
            <a:p>
              <a:pPr marL="0" lvl="0" indent="0" algn="l" defTabSz="488950">
                <a:lnSpc>
                  <a:spcPct val="90000"/>
                </a:lnSpc>
                <a:spcBef>
                  <a:spcPct val="0"/>
                </a:spcBef>
                <a:spcAft>
                  <a:spcPct val="35000"/>
                </a:spcAft>
                <a:buNone/>
              </a:pPr>
              <a:r>
                <a:rPr lang="en-US" sz="1200" b="1" kern="1200"/>
                <a:t>Work with the family to outline the quantitative and qualitative core competencies that every family member needs  </a:t>
              </a:r>
            </a:p>
          </p:txBody>
        </p:sp>
      </p:grpSp>
      <p:grpSp>
        <p:nvGrpSpPr>
          <p:cNvPr id="9" name="Group 8">
            <a:extLst>
              <a:ext uri="{FF2B5EF4-FFF2-40B4-BE49-F238E27FC236}">
                <a16:creationId xmlns:a16="http://schemas.microsoft.com/office/drawing/2014/main" id="{5051B15F-48E8-4A29-8406-F0B37D94C67A}"/>
              </a:ext>
            </a:extLst>
          </p:cNvPr>
          <p:cNvGrpSpPr/>
          <p:nvPr/>
        </p:nvGrpSpPr>
        <p:grpSpPr>
          <a:xfrm>
            <a:off x="1270540" y="1929085"/>
            <a:ext cx="7408282" cy="251860"/>
            <a:chOff x="2057399" y="1054570"/>
            <a:chExt cx="6172200" cy="230731"/>
          </a:xfrm>
          <a:solidFill>
            <a:srgbClr val="C3DEF4"/>
          </a:solidFill>
        </p:grpSpPr>
        <p:sp>
          <p:nvSpPr>
            <p:cNvPr id="19" name="Rectangle 18">
              <a:extLst>
                <a:ext uri="{FF2B5EF4-FFF2-40B4-BE49-F238E27FC236}">
                  <a16:creationId xmlns:a16="http://schemas.microsoft.com/office/drawing/2014/main" id="{5A4FD00A-1A65-4B04-9206-251A525F7FAF}"/>
                </a:ext>
              </a:extLst>
            </p:cNvPr>
            <p:cNvSpPr/>
            <p:nvPr/>
          </p:nvSpPr>
          <p:spPr>
            <a:xfrm>
              <a:off x="2057399" y="1054570"/>
              <a:ext cx="6172200" cy="230731"/>
            </a:xfrm>
            <a:prstGeom prst="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0" name="TextBox 19">
              <a:extLst>
                <a:ext uri="{FF2B5EF4-FFF2-40B4-BE49-F238E27FC236}">
                  <a16:creationId xmlns:a16="http://schemas.microsoft.com/office/drawing/2014/main" id="{0ACC4D70-6728-4D7E-9ACF-61D3B7E21040}"/>
                </a:ext>
              </a:extLst>
            </p:cNvPr>
            <p:cNvSpPr txBox="1"/>
            <p:nvPr/>
          </p:nvSpPr>
          <p:spPr>
            <a:xfrm>
              <a:off x="2057399" y="1054570"/>
              <a:ext cx="6172200" cy="23073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5201" tIns="139700" rIns="125201" bIns="139700" numCol="1" spcCol="1270" anchor="ctr" anchorCtr="0">
              <a:noAutofit/>
            </a:bodyPr>
            <a:lstStyle/>
            <a:p>
              <a:pPr marL="0" lvl="0" indent="0" algn="l" defTabSz="488950">
                <a:lnSpc>
                  <a:spcPct val="90000"/>
                </a:lnSpc>
                <a:spcBef>
                  <a:spcPct val="0"/>
                </a:spcBef>
                <a:spcAft>
                  <a:spcPct val="35000"/>
                </a:spcAft>
                <a:buNone/>
              </a:pPr>
              <a:r>
                <a:rPr lang="en-US" sz="1200" b="1" kern="1200"/>
                <a:t>Involve your students/learners in the development of the learning program</a:t>
              </a:r>
            </a:p>
          </p:txBody>
        </p:sp>
      </p:grpSp>
      <p:grpSp>
        <p:nvGrpSpPr>
          <p:cNvPr id="10" name="Group 9">
            <a:extLst>
              <a:ext uri="{FF2B5EF4-FFF2-40B4-BE49-F238E27FC236}">
                <a16:creationId xmlns:a16="http://schemas.microsoft.com/office/drawing/2014/main" id="{DD8810A6-A08F-4809-A263-1ED401930080}"/>
              </a:ext>
            </a:extLst>
          </p:cNvPr>
          <p:cNvGrpSpPr/>
          <p:nvPr/>
        </p:nvGrpSpPr>
        <p:grpSpPr>
          <a:xfrm>
            <a:off x="1270540" y="1577576"/>
            <a:ext cx="7408282" cy="251860"/>
            <a:chOff x="2057399" y="703061"/>
            <a:chExt cx="6172200" cy="230731"/>
          </a:xfrm>
          <a:solidFill>
            <a:srgbClr val="C3DEF4"/>
          </a:solidFill>
        </p:grpSpPr>
        <p:sp>
          <p:nvSpPr>
            <p:cNvPr id="17" name="Rectangle 16">
              <a:extLst>
                <a:ext uri="{FF2B5EF4-FFF2-40B4-BE49-F238E27FC236}">
                  <a16:creationId xmlns:a16="http://schemas.microsoft.com/office/drawing/2014/main" id="{12CEC794-E948-4105-A7DB-A36A332B0BCB}"/>
                </a:ext>
              </a:extLst>
            </p:cNvPr>
            <p:cNvSpPr/>
            <p:nvPr/>
          </p:nvSpPr>
          <p:spPr>
            <a:xfrm>
              <a:off x="2057399" y="703061"/>
              <a:ext cx="6172200" cy="230731"/>
            </a:xfrm>
            <a:prstGeom prst="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8" name="TextBox 17">
              <a:extLst>
                <a:ext uri="{FF2B5EF4-FFF2-40B4-BE49-F238E27FC236}">
                  <a16:creationId xmlns:a16="http://schemas.microsoft.com/office/drawing/2014/main" id="{3352E1FA-DC3F-40C4-BD53-B99AACD14D0A}"/>
                </a:ext>
              </a:extLst>
            </p:cNvPr>
            <p:cNvSpPr txBox="1"/>
            <p:nvPr/>
          </p:nvSpPr>
          <p:spPr>
            <a:xfrm>
              <a:off x="2057399" y="703061"/>
              <a:ext cx="6172200" cy="23073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5201" tIns="139700" rIns="125201" bIns="139700" numCol="1" spcCol="1270" anchor="ctr" anchorCtr="0">
              <a:noAutofit/>
            </a:bodyPr>
            <a:lstStyle/>
            <a:p>
              <a:pPr marL="0" lvl="0" indent="0" algn="l" defTabSz="488950">
                <a:lnSpc>
                  <a:spcPct val="90000"/>
                </a:lnSpc>
                <a:spcBef>
                  <a:spcPct val="0"/>
                </a:spcBef>
                <a:spcAft>
                  <a:spcPct val="35000"/>
                </a:spcAft>
                <a:buNone/>
              </a:pPr>
              <a:r>
                <a:rPr lang="en-US" sz="1200" b="1" kern="1200"/>
                <a:t>Recognize the different learning styles </a:t>
              </a:r>
            </a:p>
          </p:txBody>
        </p:sp>
      </p:grpSp>
      <p:grpSp>
        <p:nvGrpSpPr>
          <p:cNvPr id="11" name="Group 10">
            <a:extLst>
              <a:ext uri="{FF2B5EF4-FFF2-40B4-BE49-F238E27FC236}">
                <a16:creationId xmlns:a16="http://schemas.microsoft.com/office/drawing/2014/main" id="{2131AF60-BFF2-4BC0-BC07-AE23A6ACA3EF}"/>
              </a:ext>
            </a:extLst>
          </p:cNvPr>
          <p:cNvGrpSpPr/>
          <p:nvPr/>
        </p:nvGrpSpPr>
        <p:grpSpPr>
          <a:xfrm>
            <a:off x="1270540" y="1226066"/>
            <a:ext cx="7408282" cy="251860"/>
            <a:chOff x="2057399" y="351551"/>
            <a:chExt cx="6172200" cy="230731"/>
          </a:xfrm>
          <a:solidFill>
            <a:srgbClr val="C3DEF4"/>
          </a:solidFill>
        </p:grpSpPr>
        <p:sp>
          <p:nvSpPr>
            <p:cNvPr id="15" name="Rectangle 14">
              <a:extLst>
                <a:ext uri="{FF2B5EF4-FFF2-40B4-BE49-F238E27FC236}">
                  <a16:creationId xmlns:a16="http://schemas.microsoft.com/office/drawing/2014/main" id="{82A827BE-C3F0-49FC-8AE1-D2AAF6158A6F}"/>
                </a:ext>
              </a:extLst>
            </p:cNvPr>
            <p:cNvSpPr/>
            <p:nvPr/>
          </p:nvSpPr>
          <p:spPr>
            <a:xfrm>
              <a:off x="2057399" y="351551"/>
              <a:ext cx="6172200" cy="230731"/>
            </a:xfrm>
            <a:prstGeom prst="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6" name="TextBox 15">
              <a:extLst>
                <a:ext uri="{FF2B5EF4-FFF2-40B4-BE49-F238E27FC236}">
                  <a16:creationId xmlns:a16="http://schemas.microsoft.com/office/drawing/2014/main" id="{F3F8B7F9-5045-4FAD-A4F0-7E73E201A7FC}"/>
                </a:ext>
              </a:extLst>
            </p:cNvPr>
            <p:cNvSpPr txBox="1"/>
            <p:nvPr/>
          </p:nvSpPr>
          <p:spPr>
            <a:xfrm>
              <a:off x="2057399" y="351551"/>
              <a:ext cx="6172200" cy="23073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5201" tIns="139700" rIns="125201" bIns="139700" numCol="1" spcCol="1270" anchor="ctr" anchorCtr="0">
              <a:noAutofit/>
            </a:bodyPr>
            <a:lstStyle/>
            <a:p>
              <a:pPr marL="0" lvl="0" indent="0" algn="l" defTabSz="488950">
                <a:lnSpc>
                  <a:spcPct val="90000"/>
                </a:lnSpc>
                <a:spcBef>
                  <a:spcPct val="0"/>
                </a:spcBef>
                <a:spcAft>
                  <a:spcPct val="35000"/>
                </a:spcAft>
                <a:buNone/>
              </a:pPr>
              <a:r>
                <a:rPr lang="en-US" sz="1200" b="1" kern="1200"/>
                <a:t>Use a programmatic approach to learning.</a:t>
              </a:r>
            </a:p>
          </p:txBody>
        </p:sp>
      </p:grpSp>
      <p:grpSp>
        <p:nvGrpSpPr>
          <p:cNvPr id="12" name="Group 11">
            <a:extLst>
              <a:ext uri="{FF2B5EF4-FFF2-40B4-BE49-F238E27FC236}">
                <a16:creationId xmlns:a16="http://schemas.microsoft.com/office/drawing/2014/main" id="{9C289ECC-9417-4B60-8B03-FF19AF7994DC}"/>
              </a:ext>
            </a:extLst>
          </p:cNvPr>
          <p:cNvGrpSpPr/>
          <p:nvPr/>
        </p:nvGrpSpPr>
        <p:grpSpPr>
          <a:xfrm>
            <a:off x="1270540" y="874556"/>
            <a:ext cx="7408282" cy="251860"/>
            <a:chOff x="2057399" y="41"/>
            <a:chExt cx="6172200" cy="230731"/>
          </a:xfrm>
          <a:solidFill>
            <a:srgbClr val="C3DEF4"/>
          </a:solidFill>
        </p:grpSpPr>
        <p:sp>
          <p:nvSpPr>
            <p:cNvPr id="13" name="Rectangle 12">
              <a:extLst>
                <a:ext uri="{FF2B5EF4-FFF2-40B4-BE49-F238E27FC236}">
                  <a16:creationId xmlns:a16="http://schemas.microsoft.com/office/drawing/2014/main" id="{EBA43515-07FD-4215-B3CD-550DB7F063D4}"/>
                </a:ext>
              </a:extLst>
            </p:cNvPr>
            <p:cNvSpPr/>
            <p:nvPr/>
          </p:nvSpPr>
          <p:spPr>
            <a:xfrm>
              <a:off x="2057399" y="41"/>
              <a:ext cx="6172200" cy="230731"/>
            </a:xfrm>
            <a:prstGeom prst="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4" name="TextBox 13">
              <a:extLst>
                <a:ext uri="{FF2B5EF4-FFF2-40B4-BE49-F238E27FC236}">
                  <a16:creationId xmlns:a16="http://schemas.microsoft.com/office/drawing/2014/main" id="{57E09D20-CCD2-41B6-A076-7716BB6A3B76}"/>
                </a:ext>
              </a:extLst>
            </p:cNvPr>
            <p:cNvSpPr txBox="1"/>
            <p:nvPr/>
          </p:nvSpPr>
          <p:spPr>
            <a:xfrm>
              <a:off x="2057399" y="41"/>
              <a:ext cx="6172200" cy="23073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5201" tIns="139700" rIns="125201" bIns="139700" numCol="1" spcCol="1270" anchor="ctr" anchorCtr="0">
              <a:noAutofit/>
            </a:bodyPr>
            <a:lstStyle/>
            <a:p>
              <a:pPr marL="0" lvl="0" indent="0" algn="l" defTabSz="488950">
                <a:lnSpc>
                  <a:spcPct val="90000"/>
                </a:lnSpc>
                <a:spcBef>
                  <a:spcPct val="0"/>
                </a:spcBef>
                <a:spcAft>
                  <a:spcPct val="35000"/>
                </a:spcAft>
                <a:buNone/>
              </a:pPr>
              <a:r>
                <a:rPr lang="en-US" sz="1200" b="1" kern="1200"/>
                <a:t>Invest in the family as much as you invest in the business, your financial assets, and broader family enterprise. </a:t>
              </a:r>
            </a:p>
          </p:txBody>
        </p:sp>
      </p:grpSp>
      <p:grpSp>
        <p:nvGrpSpPr>
          <p:cNvPr id="72" name="Group 71">
            <a:extLst>
              <a:ext uri="{FF2B5EF4-FFF2-40B4-BE49-F238E27FC236}">
                <a16:creationId xmlns:a16="http://schemas.microsoft.com/office/drawing/2014/main" id="{8E32BAE8-B098-449F-BDC1-848B84159193}"/>
              </a:ext>
            </a:extLst>
          </p:cNvPr>
          <p:cNvGrpSpPr/>
          <p:nvPr/>
        </p:nvGrpSpPr>
        <p:grpSpPr>
          <a:xfrm>
            <a:off x="465178" y="869890"/>
            <a:ext cx="800100" cy="251860"/>
            <a:chOff x="2057399" y="41"/>
            <a:chExt cx="6172200" cy="230731"/>
          </a:xfrm>
          <a:solidFill>
            <a:srgbClr val="1B75BC"/>
          </a:solidFill>
        </p:grpSpPr>
        <p:sp>
          <p:nvSpPr>
            <p:cNvPr id="73" name="Rectangle 72">
              <a:extLst>
                <a:ext uri="{FF2B5EF4-FFF2-40B4-BE49-F238E27FC236}">
                  <a16:creationId xmlns:a16="http://schemas.microsoft.com/office/drawing/2014/main" id="{B412A425-8A90-4900-AE1D-89FF2D23CBDB}"/>
                </a:ext>
              </a:extLst>
            </p:cNvPr>
            <p:cNvSpPr/>
            <p:nvPr/>
          </p:nvSpPr>
          <p:spPr>
            <a:xfrm>
              <a:off x="2057399" y="41"/>
              <a:ext cx="6172200" cy="230731"/>
            </a:xfrm>
            <a:prstGeom prst="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74" name="TextBox 73">
              <a:extLst>
                <a:ext uri="{FF2B5EF4-FFF2-40B4-BE49-F238E27FC236}">
                  <a16:creationId xmlns:a16="http://schemas.microsoft.com/office/drawing/2014/main" id="{F107688A-5C0D-4183-926B-74925EAF099B}"/>
                </a:ext>
              </a:extLst>
            </p:cNvPr>
            <p:cNvSpPr txBox="1"/>
            <p:nvPr/>
          </p:nvSpPr>
          <p:spPr>
            <a:xfrm>
              <a:off x="2057399" y="41"/>
              <a:ext cx="6172200" cy="23073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5201" tIns="139700" rIns="125201" bIns="139700" numCol="1" spcCol="1270" anchor="ctr" anchorCtr="0">
              <a:noAutofit/>
            </a:bodyPr>
            <a:lstStyle/>
            <a:p>
              <a:pPr marL="0" lvl="0" indent="0" algn="ctr" defTabSz="488950">
                <a:lnSpc>
                  <a:spcPct val="90000"/>
                </a:lnSpc>
                <a:spcBef>
                  <a:spcPct val="0"/>
                </a:spcBef>
                <a:spcAft>
                  <a:spcPct val="35000"/>
                </a:spcAft>
                <a:buNone/>
              </a:pPr>
              <a:r>
                <a:rPr lang="en-US" sz="1400" b="1" kern="1200">
                  <a:solidFill>
                    <a:schemeClr val="bg1"/>
                  </a:solidFill>
                </a:rPr>
                <a:t>1. </a:t>
              </a:r>
            </a:p>
          </p:txBody>
        </p:sp>
      </p:grpSp>
      <p:grpSp>
        <p:nvGrpSpPr>
          <p:cNvPr id="93" name="Group 92">
            <a:extLst>
              <a:ext uri="{FF2B5EF4-FFF2-40B4-BE49-F238E27FC236}">
                <a16:creationId xmlns:a16="http://schemas.microsoft.com/office/drawing/2014/main" id="{3C666DFE-FC8E-4DDE-96BA-186435DA0FF4}"/>
              </a:ext>
            </a:extLst>
          </p:cNvPr>
          <p:cNvGrpSpPr/>
          <p:nvPr/>
        </p:nvGrpSpPr>
        <p:grpSpPr>
          <a:xfrm>
            <a:off x="465178" y="1221400"/>
            <a:ext cx="800100" cy="251860"/>
            <a:chOff x="2057399" y="41"/>
            <a:chExt cx="6172200" cy="230731"/>
          </a:xfrm>
          <a:solidFill>
            <a:srgbClr val="1B75BC"/>
          </a:solidFill>
        </p:grpSpPr>
        <p:sp>
          <p:nvSpPr>
            <p:cNvPr id="94" name="Rectangle 93">
              <a:extLst>
                <a:ext uri="{FF2B5EF4-FFF2-40B4-BE49-F238E27FC236}">
                  <a16:creationId xmlns:a16="http://schemas.microsoft.com/office/drawing/2014/main" id="{6663A2B3-340D-4749-AE67-1A6BD6EEA30C}"/>
                </a:ext>
              </a:extLst>
            </p:cNvPr>
            <p:cNvSpPr/>
            <p:nvPr/>
          </p:nvSpPr>
          <p:spPr>
            <a:xfrm>
              <a:off x="2057399" y="41"/>
              <a:ext cx="6172200" cy="230731"/>
            </a:xfrm>
            <a:prstGeom prst="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95" name="TextBox 94">
              <a:extLst>
                <a:ext uri="{FF2B5EF4-FFF2-40B4-BE49-F238E27FC236}">
                  <a16:creationId xmlns:a16="http://schemas.microsoft.com/office/drawing/2014/main" id="{DED47F96-B16C-44F4-B483-1636F317EFC3}"/>
                </a:ext>
              </a:extLst>
            </p:cNvPr>
            <p:cNvSpPr txBox="1"/>
            <p:nvPr/>
          </p:nvSpPr>
          <p:spPr>
            <a:xfrm>
              <a:off x="2057399" y="41"/>
              <a:ext cx="6172200" cy="23073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5201" tIns="139700" rIns="125201" bIns="139700" numCol="1" spcCol="1270" anchor="ctr" anchorCtr="0">
              <a:noAutofit/>
            </a:bodyPr>
            <a:lstStyle/>
            <a:p>
              <a:pPr marL="0" lvl="0" indent="0" algn="ctr" defTabSz="488950">
                <a:lnSpc>
                  <a:spcPct val="90000"/>
                </a:lnSpc>
                <a:spcBef>
                  <a:spcPct val="0"/>
                </a:spcBef>
                <a:spcAft>
                  <a:spcPct val="35000"/>
                </a:spcAft>
                <a:buNone/>
              </a:pPr>
              <a:r>
                <a:rPr lang="en-US" sz="1400" b="1" kern="1200">
                  <a:solidFill>
                    <a:schemeClr val="bg1"/>
                  </a:solidFill>
                </a:rPr>
                <a:t>2. </a:t>
              </a:r>
            </a:p>
          </p:txBody>
        </p:sp>
      </p:grpSp>
      <p:grpSp>
        <p:nvGrpSpPr>
          <p:cNvPr id="96" name="Group 95">
            <a:extLst>
              <a:ext uri="{FF2B5EF4-FFF2-40B4-BE49-F238E27FC236}">
                <a16:creationId xmlns:a16="http://schemas.microsoft.com/office/drawing/2014/main" id="{124FE381-28CF-4A1F-A05E-8F85EE8D8EA8}"/>
              </a:ext>
            </a:extLst>
          </p:cNvPr>
          <p:cNvGrpSpPr/>
          <p:nvPr/>
        </p:nvGrpSpPr>
        <p:grpSpPr>
          <a:xfrm>
            <a:off x="465178" y="1574588"/>
            <a:ext cx="800100" cy="251860"/>
            <a:chOff x="2057399" y="41"/>
            <a:chExt cx="6172200" cy="230731"/>
          </a:xfrm>
          <a:solidFill>
            <a:srgbClr val="1B75BC"/>
          </a:solidFill>
        </p:grpSpPr>
        <p:sp>
          <p:nvSpPr>
            <p:cNvPr id="97" name="Rectangle 96">
              <a:extLst>
                <a:ext uri="{FF2B5EF4-FFF2-40B4-BE49-F238E27FC236}">
                  <a16:creationId xmlns:a16="http://schemas.microsoft.com/office/drawing/2014/main" id="{D952A8DA-16C8-494A-9E88-80FA3E9A7BFE}"/>
                </a:ext>
              </a:extLst>
            </p:cNvPr>
            <p:cNvSpPr/>
            <p:nvPr/>
          </p:nvSpPr>
          <p:spPr>
            <a:xfrm>
              <a:off x="2057399" y="41"/>
              <a:ext cx="6172200" cy="230731"/>
            </a:xfrm>
            <a:prstGeom prst="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98" name="TextBox 97">
              <a:extLst>
                <a:ext uri="{FF2B5EF4-FFF2-40B4-BE49-F238E27FC236}">
                  <a16:creationId xmlns:a16="http://schemas.microsoft.com/office/drawing/2014/main" id="{8166ACEE-D43F-4BC1-BD6B-7E615B1D4C8A}"/>
                </a:ext>
              </a:extLst>
            </p:cNvPr>
            <p:cNvSpPr txBox="1"/>
            <p:nvPr/>
          </p:nvSpPr>
          <p:spPr>
            <a:xfrm>
              <a:off x="2057399" y="41"/>
              <a:ext cx="6172200" cy="23073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5201" tIns="139700" rIns="125201" bIns="139700" numCol="1" spcCol="1270" anchor="ctr" anchorCtr="0">
              <a:noAutofit/>
            </a:bodyPr>
            <a:lstStyle/>
            <a:p>
              <a:pPr marL="0" lvl="0" indent="0" algn="ctr" defTabSz="488950">
                <a:lnSpc>
                  <a:spcPct val="90000"/>
                </a:lnSpc>
                <a:spcBef>
                  <a:spcPct val="0"/>
                </a:spcBef>
                <a:spcAft>
                  <a:spcPct val="35000"/>
                </a:spcAft>
                <a:buNone/>
              </a:pPr>
              <a:r>
                <a:rPr lang="en-US" sz="1400" b="1" kern="1200">
                  <a:solidFill>
                    <a:schemeClr val="bg1"/>
                  </a:solidFill>
                </a:rPr>
                <a:t>3. </a:t>
              </a:r>
            </a:p>
          </p:txBody>
        </p:sp>
      </p:grpSp>
      <p:grpSp>
        <p:nvGrpSpPr>
          <p:cNvPr id="99" name="Group 98">
            <a:extLst>
              <a:ext uri="{FF2B5EF4-FFF2-40B4-BE49-F238E27FC236}">
                <a16:creationId xmlns:a16="http://schemas.microsoft.com/office/drawing/2014/main" id="{B5A65C29-9396-42C9-A3A7-CC6FFA1E0207}"/>
              </a:ext>
            </a:extLst>
          </p:cNvPr>
          <p:cNvGrpSpPr/>
          <p:nvPr/>
        </p:nvGrpSpPr>
        <p:grpSpPr>
          <a:xfrm>
            <a:off x="465178" y="1926937"/>
            <a:ext cx="800100" cy="251860"/>
            <a:chOff x="2057399" y="41"/>
            <a:chExt cx="6172200" cy="230731"/>
          </a:xfrm>
          <a:solidFill>
            <a:srgbClr val="1B75BC"/>
          </a:solidFill>
        </p:grpSpPr>
        <p:sp>
          <p:nvSpPr>
            <p:cNvPr id="100" name="Rectangle 99">
              <a:extLst>
                <a:ext uri="{FF2B5EF4-FFF2-40B4-BE49-F238E27FC236}">
                  <a16:creationId xmlns:a16="http://schemas.microsoft.com/office/drawing/2014/main" id="{D85933F5-A841-484D-A311-2EE070C08ECC}"/>
                </a:ext>
              </a:extLst>
            </p:cNvPr>
            <p:cNvSpPr/>
            <p:nvPr/>
          </p:nvSpPr>
          <p:spPr>
            <a:xfrm>
              <a:off x="2057399" y="41"/>
              <a:ext cx="6172200" cy="230731"/>
            </a:xfrm>
            <a:prstGeom prst="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01" name="TextBox 100">
              <a:extLst>
                <a:ext uri="{FF2B5EF4-FFF2-40B4-BE49-F238E27FC236}">
                  <a16:creationId xmlns:a16="http://schemas.microsoft.com/office/drawing/2014/main" id="{AC4600E0-27A8-4CF9-9FEA-A5836502F909}"/>
                </a:ext>
              </a:extLst>
            </p:cNvPr>
            <p:cNvSpPr txBox="1"/>
            <p:nvPr/>
          </p:nvSpPr>
          <p:spPr>
            <a:xfrm>
              <a:off x="2057399" y="41"/>
              <a:ext cx="6172200" cy="23073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5201" tIns="139700" rIns="125201" bIns="139700" numCol="1" spcCol="1270" anchor="ctr" anchorCtr="0">
              <a:noAutofit/>
            </a:bodyPr>
            <a:lstStyle/>
            <a:p>
              <a:pPr marL="0" lvl="0" indent="0" algn="ctr" defTabSz="488950">
                <a:lnSpc>
                  <a:spcPct val="90000"/>
                </a:lnSpc>
                <a:spcBef>
                  <a:spcPct val="0"/>
                </a:spcBef>
                <a:spcAft>
                  <a:spcPct val="35000"/>
                </a:spcAft>
                <a:buNone/>
              </a:pPr>
              <a:r>
                <a:rPr lang="en-US" sz="1400" b="1" kern="1200">
                  <a:solidFill>
                    <a:schemeClr val="bg1"/>
                  </a:solidFill>
                </a:rPr>
                <a:t>4. </a:t>
              </a:r>
            </a:p>
          </p:txBody>
        </p:sp>
      </p:grpSp>
      <p:grpSp>
        <p:nvGrpSpPr>
          <p:cNvPr id="102" name="Group 101">
            <a:extLst>
              <a:ext uri="{FF2B5EF4-FFF2-40B4-BE49-F238E27FC236}">
                <a16:creationId xmlns:a16="http://schemas.microsoft.com/office/drawing/2014/main" id="{19955AEE-5935-44EA-B122-6CFF1534F93E}"/>
              </a:ext>
            </a:extLst>
          </p:cNvPr>
          <p:cNvGrpSpPr/>
          <p:nvPr/>
        </p:nvGrpSpPr>
        <p:grpSpPr>
          <a:xfrm>
            <a:off x="465178" y="2280595"/>
            <a:ext cx="800100" cy="335014"/>
            <a:chOff x="2057399" y="41"/>
            <a:chExt cx="6172200" cy="230731"/>
          </a:xfrm>
          <a:solidFill>
            <a:srgbClr val="1B75BC"/>
          </a:solidFill>
        </p:grpSpPr>
        <p:sp>
          <p:nvSpPr>
            <p:cNvPr id="103" name="Rectangle 102">
              <a:extLst>
                <a:ext uri="{FF2B5EF4-FFF2-40B4-BE49-F238E27FC236}">
                  <a16:creationId xmlns:a16="http://schemas.microsoft.com/office/drawing/2014/main" id="{F64B43C4-97C3-4607-9C85-C273DE70D885}"/>
                </a:ext>
              </a:extLst>
            </p:cNvPr>
            <p:cNvSpPr/>
            <p:nvPr/>
          </p:nvSpPr>
          <p:spPr>
            <a:xfrm>
              <a:off x="2057399" y="41"/>
              <a:ext cx="6172200" cy="230731"/>
            </a:xfrm>
            <a:prstGeom prst="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04" name="TextBox 103">
              <a:extLst>
                <a:ext uri="{FF2B5EF4-FFF2-40B4-BE49-F238E27FC236}">
                  <a16:creationId xmlns:a16="http://schemas.microsoft.com/office/drawing/2014/main" id="{B868618D-E3EA-4C83-A643-D72AA3CDC70C}"/>
                </a:ext>
              </a:extLst>
            </p:cNvPr>
            <p:cNvSpPr txBox="1"/>
            <p:nvPr/>
          </p:nvSpPr>
          <p:spPr>
            <a:xfrm>
              <a:off x="2057399" y="41"/>
              <a:ext cx="6172200" cy="23073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5201" tIns="139700" rIns="125201" bIns="139700" numCol="1" spcCol="1270" anchor="ctr" anchorCtr="0">
              <a:noAutofit/>
            </a:bodyPr>
            <a:lstStyle/>
            <a:p>
              <a:pPr marL="0" lvl="0" indent="0" algn="ctr" defTabSz="488950">
                <a:lnSpc>
                  <a:spcPct val="90000"/>
                </a:lnSpc>
                <a:spcBef>
                  <a:spcPct val="0"/>
                </a:spcBef>
                <a:spcAft>
                  <a:spcPct val="35000"/>
                </a:spcAft>
                <a:buNone/>
              </a:pPr>
              <a:r>
                <a:rPr lang="en-US" sz="1400" b="1" kern="1200">
                  <a:solidFill>
                    <a:schemeClr val="bg1"/>
                  </a:solidFill>
                </a:rPr>
                <a:t>5. </a:t>
              </a:r>
            </a:p>
          </p:txBody>
        </p:sp>
      </p:grpSp>
      <p:grpSp>
        <p:nvGrpSpPr>
          <p:cNvPr id="105" name="Group 104">
            <a:extLst>
              <a:ext uri="{FF2B5EF4-FFF2-40B4-BE49-F238E27FC236}">
                <a16:creationId xmlns:a16="http://schemas.microsoft.com/office/drawing/2014/main" id="{13FB6A7D-8B7D-439D-8DE5-5BC81FC7045F}"/>
              </a:ext>
            </a:extLst>
          </p:cNvPr>
          <p:cNvGrpSpPr/>
          <p:nvPr/>
        </p:nvGrpSpPr>
        <p:grpSpPr>
          <a:xfrm>
            <a:off x="465178" y="2720310"/>
            <a:ext cx="800100" cy="251860"/>
            <a:chOff x="2057399" y="41"/>
            <a:chExt cx="6172200" cy="230731"/>
          </a:xfrm>
          <a:solidFill>
            <a:srgbClr val="1B75BC"/>
          </a:solidFill>
        </p:grpSpPr>
        <p:sp>
          <p:nvSpPr>
            <p:cNvPr id="106" name="Rectangle 105">
              <a:extLst>
                <a:ext uri="{FF2B5EF4-FFF2-40B4-BE49-F238E27FC236}">
                  <a16:creationId xmlns:a16="http://schemas.microsoft.com/office/drawing/2014/main" id="{01E11AC2-337E-4F88-8883-575B82B65E9E}"/>
                </a:ext>
              </a:extLst>
            </p:cNvPr>
            <p:cNvSpPr/>
            <p:nvPr/>
          </p:nvSpPr>
          <p:spPr>
            <a:xfrm>
              <a:off x="2057399" y="41"/>
              <a:ext cx="6172200" cy="230731"/>
            </a:xfrm>
            <a:prstGeom prst="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07" name="TextBox 106">
              <a:extLst>
                <a:ext uri="{FF2B5EF4-FFF2-40B4-BE49-F238E27FC236}">
                  <a16:creationId xmlns:a16="http://schemas.microsoft.com/office/drawing/2014/main" id="{610A65FC-3D79-480D-A4BF-AC25D9DED615}"/>
                </a:ext>
              </a:extLst>
            </p:cNvPr>
            <p:cNvSpPr txBox="1"/>
            <p:nvPr/>
          </p:nvSpPr>
          <p:spPr>
            <a:xfrm>
              <a:off x="2057399" y="41"/>
              <a:ext cx="6172200" cy="23073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5201" tIns="139700" rIns="125201" bIns="139700" numCol="1" spcCol="1270" anchor="ctr" anchorCtr="0">
              <a:noAutofit/>
            </a:bodyPr>
            <a:lstStyle/>
            <a:p>
              <a:pPr marL="0" lvl="0" indent="0" algn="ctr" defTabSz="488950">
                <a:lnSpc>
                  <a:spcPct val="90000"/>
                </a:lnSpc>
                <a:spcBef>
                  <a:spcPct val="0"/>
                </a:spcBef>
                <a:spcAft>
                  <a:spcPct val="35000"/>
                </a:spcAft>
                <a:buNone/>
              </a:pPr>
              <a:r>
                <a:rPr lang="en-US" sz="1400" b="1" kern="1200">
                  <a:solidFill>
                    <a:schemeClr val="bg1"/>
                  </a:solidFill>
                </a:rPr>
                <a:t>6. </a:t>
              </a:r>
            </a:p>
          </p:txBody>
        </p:sp>
      </p:grpSp>
      <p:grpSp>
        <p:nvGrpSpPr>
          <p:cNvPr id="108" name="Group 107">
            <a:extLst>
              <a:ext uri="{FF2B5EF4-FFF2-40B4-BE49-F238E27FC236}">
                <a16:creationId xmlns:a16="http://schemas.microsoft.com/office/drawing/2014/main" id="{789E3E09-EA44-4685-848C-13F6C774D8ED}"/>
              </a:ext>
            </a:extLst>
          </p:cNvPr>
          <p:cNvGrpSpPr/>
          <p:nvPr/>
        </p:nvGrpSpPr>
        <p:grpSpPr>
          <a:xfrm>
            <a:off x="465178" y="3086278"/>
            <a:ext cx="800100" cy="251860"/>
            <a:chOff x="2057399" y="41"/>
            <a:chExt cx="6172200" cy="230731"/>
          </a:xfrm>
          <a:solidFill>
            <a:srgbClr val="1B75BC"/>
          </a:solidFill>
        </p:grpSpPr>
        <p:sp>
          <p:nvSpPr>
            <p:cNvPr id="109" name="Rectangle 108">
              <a:extLst>
                <a:ext uri="{FF2B5EF4-FFF2-40B4-BE49-F238E27FC236}">
                  <a16:creationId xmlns:a16="http://schemas.microsoft.com/office/drawing/2014/main" id="{9AE70017-5BA5-4B3E-9C75-C91832B0BEC8}"/>
                </a:ext>
              </a:extLst>
            </p:cNvPr>
            <p:cNvSpPr/>
            <p:nvPr/>
          </p:nvSpPr>
          <p:spPr>
            <a:xfrm>
              <a:off x="2057399" y="41"/>
              <a:ext cx="6172200" cy="230731"/>
            </a:xfrm>
            <a:prstGeom prst="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10" name="TextBox 109">
              <a:extLst>
                <a:ext uri="{FF2B5EF4-FFF2-40B4-BE49-F238E27FC236}">
                  <a16:creationId xmlns:a16="http://schemas.microsoft.com/office/drawing/2014/main" id="{C215CE99-FF3A-4E9F-AC82-18489C893740}"/>
                </a:ext>
              </a:extLst>
            </p:cNvPr>
            <p:cNvSpPr txBox="1"/>
            <p:nvPr/>
          </p:nvSpPr>
          <p:spPr>
            <a:xfrm>
              <a:off x="2057399" y="41"/>
              <a:ext cx="6172200" cy="23073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5201" tIns="139700" rIns="125201" bIns="139700" numCol="1" spcCol="1270" anchor="ctr" anchorCtr="0">
              <a:noAutofit/>
            </a:bodyPr>
            <a:lstStyle/>
            <a:p>
              <a:pPr marL="0" lvl="0" indent="0" algn="ctr" defTabSz="488950">
                <a:lnSpc>
                  <a:spcPct val="90000"/>
                </a:lnSpc>
                <a:spcBef>
                  <a:spcPct val="0"/>
                </a:spcBef>
                <a:spcAft>
                  <a:spcPct val="35000"/>
                </a:spcAft>
                <a:buNone/>
              </a:pPr>
              <a:r>
                <a:rPr lang="en-US" sz="1400" b="1">
                  <a:solidFill>
                    <a:schemeClr val="bg1"/>
                  </a:solidFill>
                </a:rPr>
                <a:t>7.</a:t>
              </a:r>
              <a:r>
                <a:rPr lang="en-US" sz="1400" b="1" kern="1200">
                  <a:solidFill>
                    <a:schemeClr val="bg1"/>
                  </a:solidFill>
                </a:rPr>
                <a:t> </a:t>
              </a:r>
            </a:p>
          </p:txBody>
        </p:sp>
      </p:grpSp>
      <p:grpSp>
        <p:nvGrpSpPr>
          <p:cNvPr id="111" name="Group 110">
            <a:extLst>
              <a:ext uri="{FF2B5EF4-FFF2-40B4-BE49-F238E27FC236}">
                <a16:creationId xmlns:a16="http://schemas.microsoft.com/office/drawing/2014/main" id="{64BA3F8A-8284-4A16-BAC3-DDB157C6432A}"/>
              </a:ext>
            </a:extLst>
          </p:cNvPr>
          <p:cNvGrpSpPr/>
          <p:nvPr/>
        </p:nvGrpSpPr>
        <p:grpSpPr>
          <a:xfrm>
            <a:off x="465178" y="3423329"/>
            <a:ext cx="800100" cy="251860"/>
            <a:chOff x="2057399" y="41"/>
            <a:chExt cx="6172200" cy="230731"/>
          </a:xfrm>
          <a:solidFill>
            <a:srgbClr val="1B75BC"/>
          </a:solidFill>
        </p:grpSpPr>
        <p:sp>
          <p:nvSpPr>
            <p:cNvPr id="112" name="Rectangle 111">
              <a:extLst>
                <a:ext uri="{FF2B5EF4-FFF2-40B4-BE49-F238E27FC236}">
                  <a16:creationId xmlns:a16="http://schemas.microsoft.com/office/drawing/2014/main" id="{C91F6A16-9092-40D0-9960-79B198C7F1E5}"/>
                </a:ext>
              </a:extLst>
            </p:cNvPr>
            <p:cNvSpPr/>
            <p:nvPr/>
          </p:nvSpPr>
          <p:spPr>
            <a:xfrm>
              <a:off x="2057399" y="41"/>
              <a:ext cx="6172200" cy="230731"/>
            </a:xfrm>
            <a:prstGeom prst="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13" name="TextBox 112">
              <a:extLst>
                <a:ext uri="{FF2B5EF4-FFF2-40B4-BE49-F238E27FC236}">
                  <a16:creationId xmlns:a16="http://schemas.microsoft.com/office/drawing/2014/main" id="{04187F69-8D3C-4D0C-85A6-FF288E809787}"/>
                </a:ext>
              </a:extLst>
            </p:cNvPr>
            <p:cNvSpPr txBox="1"/>
            <p:nvPr/>
          </p:nvSpPr>
          <p:spPr>
            <a:xfrm>
              <a:off x="2057399" y="41"/>
              <a:ext cx="6172200" cy="23073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5201" tIns="139700" rIns="125201" bIns="139700" numCol="1" spcCol="1270" anchor="ctr" anchorCtr="0">
              <a:noAutofit/>
            </a:bodyPr>
            <a:lstStyle/>
            <a:p>
              <a:pPr marL="0" lvl="0" indent="0" algn="ctr" defTabSz="488950">
                <a:lnSpc>
                  <a:spcPct val="90000"/>
                </a:lnSpc>
                <a:spcBef>
                  <a:spcPct val="0"/>
                </a:spcBef>
                <a:spcAft>
                  <a:spcPct val="35000"/>
                </a:spcAft>
                <a:buNone/>
              </a:pPr>
              <a:r>
                <a:rPr lang="en-US" sz="1400" b="1">
                  <a:solidFill>
                    <a:schemeClr val="bg1"/>
                  </a:solidFill>
                </a:rPr>
                <a:t>8</a:t>
              </a:r>
              <a:r>
                <a:rPr lang="en-US" sz="1400" b="1" kern="1200">
                  <a:solidFill>
                    <a:schemeClr val="bg1"/>
                  </a:solidFill>
                </a:rPr>
                <a:t>. </a:t>
              </a:r>
            </a:p>
          </p:txBody>
        </p:sp>
      </p:grpSp>
      <p:grpSp>
        <p:nvGrpSpPr>
          <p:cNvPr id="114" name="Group 113">
            <a:extLst>
              <a:ext uri="{FF2B5EF4-FFF2-40B4-BE49-F238E27FC236}">
                <a16:creationId xmlns:a16="http://schemas.microsoft.com/office/drawing/2014/main" id="{9F564180-A28D-4A98-8C78-723885E49640}"/>
              </a:ext>
            </a:extLst>
          </p:cNvPr>
          <p:cNvGrpSpPr/>
          <p:nvPr/>
        </p:nvGrpSpPr>
        <p:grpSpPr>
          <a:xfrm>
            <a:off x="465178" y="3774844"/>
            <a:ext cx="800100" cy="351509"/>
            <a:chOff x="2057399" y="41"/>
            <a:chExt cx="6172200" cy="230731"/>
          </a:xfrm>
          <a:solidFill>
            <a:srgbClr val="1B75BC"/>
          </a:solidFill>
        </p:grpSpPr>
        <p:sp>
          <p:nvSpPr>
            <p:cNvPr id="115" name="Rectangle 114">
              <a:extLst>
                <a:ext uri="{FF2B5EF4-FFF2-40B4-BE49-F238E27FC236}">
                  <a16:creationId xmlns:a16="http://schemas.microsoft.com/office/drawing/2014/main" id="{7523A1B1-AAAE-4D44-BBBB-6B8E22DCCBBB}"/>
                </a:ext>
              </a:extLst>
            </p:cNvPr>
            <p:cNvSpPr/>
            <p:nvPr/>
          </p:nvSpPr>
          <p:spPr>
            <a:xfrm>
              <a:off x="2057399" y="41"/>
              <a:ext cx="6172200" cy="230731"/>
            </a:xfrm>
            <a:prstGeom prst="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16" name="TextBox 115">
              <a:extLst>
                <a:ext uri="{FF2B5EF4-FFF2-40B4-BE49-F238E27FC236}">
                  <a16:creationId xmlns:a16="http://schemas.microsoft.com/office/drawing/2014/main" id="{4D6009C0-F24C-4431-BDFA-A644C02650FE}"/>
                </a:ext>
              </a:extLst>
            </p:cNvPr>
            <p:cNvSpPr txBox="1"/>
            <p:nvPr/>
          </p:nvSpPr>
          <p:spPr>
            <a:xfrm>
              <a:off x="2057399" y="41"/>
              <a:ext cx="6172200" cy="23073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5201" tIns="139700" rIns="125201" bIns="139700" numCol="1" spcCol="1270" anchor="ctr" anchorCtr="0">
              <a:noAutofit/>
            </a:bodyPr>
            <a:lstStyle/>
            <a:p>
              <a:pPr marL="0" lvl="0" indent="0" algn="ctr" defTabSz="488950">
                <a:lnSpc>
                  <a:spcPct val="90000"/>
                </a:lnSpc>
                <a:spcBef>
                  <a:spcPct val="0"/>
                </a:spcBef>
                <a:spcAft>
                  <a:spcPct val="35000"/>
                </a:spcAft>
                <a:buNone/>
              </a:pPr>
              <a:r>
                <a:rPr lang="en-US" sz="1400" b="1">
                  <a:solidFill>
                    <a:schemeClr val="bg1"/>
                  </a:solidFill>
                </a:rPr>
                <a:t>9</a:t>
              </a:r>
              <a:r>
                <a:rPr lang="en-US" sz="1400" b="1" kern="1200">
                  <a:solidFill>
                    <a:schemeClr val="bg1"/>
                  </a:solidFill>
                </a:rPr>
                <a:t>. </a:t>
              </a:r>
            </a:p>
          </p:txBody>
        </p:sp>
      </p:grpSp>
      <p:grpSp>
        <p:nvGrpSpPr>
          <p:cNvPr id="117" name="Group 116">
            <a:extLst>
              <a:ext uri="{FF2B5EF4-FFF2-40B4-BE49-F238E27FC236}">
                <a16:creationId xmlns:a16="http://schemas.microsoft.com/office/drawing/2014/main" id="{4621FE32-D418-42FA-93F8-34F1C893B3F1}"/>
              </a:ext>
            </a:extLst>
          </p:cNvPr>
          <p:cNvGrpSpPr/>
          <p:nvPr/>
        </p:nvGrpSpPr>
        <p:grpSpPr>
          <a:xfrm>
            <a:off x="465178" y="4236352"/>
            <a:ext cx="800100" cy="251860"/>
            <a:chOff x="2057399" y="41"/>
            <a:chExt cx="6172200" cy="230731"/>
          </a:xfrm>
          <a:solidFill>
            <a:srgbClr val="1B75BC"/>
          </a:solidFill>
        </p:grpSpPr>
        <p:sp>
          <p:nvSpPr>
            <p:cNvPr id="118" name="Rectangle 117">
              <a:extLst>
                <a:ext uri="{FF2B5EF4-FFF2-40B4-BE49-F238E27FC236}">
                  <a16:creationId xmlns:a16="http://schemas.microsoft.com/office/drawing/2014/main" id="{3098D2B8-C365-46C4-A5A0-8CDEB892BEF6}"/>
                </a:ext>
              </a:extLst>
            </p:cNvPr>
            <p:cNvSpPr/>
            <p:nvPr/>
          </p:nvSpPr>
          <p:spPr>
            <a:xfrm>
              <a:off x="2057399" y="41"/>
              <a:ext cx="6172200" cy="230731"/>
            </a:xfrm>
            <a:prstGeom prst="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19" name="TextBox 118">
              <a:extLst>
                <a:ext uri="{FF2B5EF4-FFF2-40B4-BE49-F238E27FC236}">
                  <a16:creationId xmlns:a16="http://schemas.microsoft.com/office/drawing/2014/main" id="{575F4C86-6DD0-433E-B771-9A418B47B62F}"/>
                </a:ext>
              </a:extLst>
            </p:cNvPr>
            <p:cNvSpPr txBox="1"/>
            <p:nvPr/>
          </p:nvSpPr>
          <p:spPr>
            <a:xfrm>
              <a:off x="2057399" y="41"/>
              <a:ext cx="6172200" cy="23073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5201" tIns="139700" rIns="125201" bIns="139700" numCol="1" spcCol="1270" anchor="ctr" anchorCtr="0">
              <a:noAutofit/>
            </a:bodyPr>
            <a:lstStyle/>
            <a:p>
              <a:pPr marL="0" lvl="0" indent="0" algn="ctr" defTabSz="488950">
                <a:lnSpc>
                  <a:spcPct val="90000"/>
                </a:lnSpc>
                <a:spcBef>
                  <a:spcPct val="0"/>
                </a:spcBef>
                <a:spcAft>
                  <a:spcPct val="35000"/>
                </a:spcAft>
                <a:buNone/>
              </a:pPr>
              <a:r>
                <a:rPr lang="en-US" sz="1400" b="1">
                  <a:solidFill>
                    <a:schemeClr val="bg1"/>
                  </a:solidFill>
                </a:rPr>
                <a:t>10</a:t>
              </a:r>
              <a:r>
                <a:rPr lang="en-US" sz="1400" b="1" kern="1200">
                  <a:solidFill>
                    <a:schemeClr val="bg1"/>
                  </a:solidFill>
                </a:rPr>
                <a:t>. </a:t>
              </a:r>
            </a:p>
          </p:txBody>
        </p:sp>
      </p:grpSp>
      <p:sp>
        <p:nvSpPr>
          <p:cNvPr id="63" name="TextBox 62">
            <a:extLst>
              <a:ext uri="{FF2B5EF4-FFF2-40B4-BE49-F238E27FC236}">
                <a16:creationId xmlns:a16="http://schemas.microsoft.com/office/drawing/2014/main" id="{5B0F2D71-7317-40CF-8D96-EFE10851CB75}"/>
              </a:ext>
            </a:extLst>
          </p:cNvPr>
          <p:cNvSpPr txBox="1"/>
          <p:nvPr/>
        </p:nvSpPr>
        <p:spPr>
          <a:xfrm>
            <a:off x="5891727" y="4896592"/>
            <a:ext cx="3252273" cy="213585"/>
          </a:xfrm>
          <a:prstGeom prst="rect">
            <a:avLst/>
          </a:prstGeom>
          <a:noFill/>
        </p:spPr>
        <p:txBody>
          <a:bodyPr wrap="square" rtlCol="0">
            <a:spAutoFit/>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788" b="0" i="1"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Source: 2018 FOX Foresight</a:t>
            </a:r>
          </a:p>
        </p:txBody>
      </p:sp>
      <p:grpSp>
        <p:nvGrpSpPr>
          <p:cNvPr id="64" name="Group 63">
            <a:extLst>
              <a:ext uri="{FF2B5EF4-FFF2-40B4-BE49-F238E27FC236}">
                <a16:creationId xmlns:a16="http://schemas.microsoft.com/office/drawing/2014/main" id="{0DD4151C-56A3-4BCC-95F8-19D442C5ED8B}"/>
              </a:ext>
            </a:extLst>
          </p:cNvPr>
          <p:cNvGrpSpPr/>
          <p:nvPr/>
        </p:nvGrpSpPr>
        <p:grpSpPr>
          <a:xfrm>
            <a:off x="1270540" y="4564850"/>
            <a:ext cx="7408282" cy="251935"/>
            <a:chOff x="2057399" y="3222075"/>
            <a:chExt cx="6172200" cy="230800"/>
          </a:xfrm>
          <a:solidFill>
            <a:srgbClr val="C3DEF4"/>
          </a:solidFill>
        </p:grpSpPr>
        <p:sp>
          <p:nvSpPr>
            <p:cNvPr id="65" name="Rectangle 64">
              <a:extLst>
                <a:ext uri="{FF2B5EF4-FFF2-40B4-BE49-F238E27FC236}">
                  <a16:creationId xmlns:a16="http://schemas.microsoft.com/office/drawing/2014/main" id="{F2CEDC0C-0078-4B88-8A44-9B6950264B6F}"/>
                </a:ext>
              </a:extLst>
            </p:cNvPr>
            <p:cNvSpPr/>
            <p:nvPr/>
          </p:nvSpPr>
          <p:spPr>
            <a:xfrm>
              <a:off x="2057399" y="3222075"/>
              <a:ext cx="6172200" cy="230800"/>
            </a:xfrm>
            <a:prstGeom prst="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66" name="TextBox 65">
              <a:extLst>
                <a:ext uri="{FF2B5EF4-FFF2-40B4-BE49-F238E27FC236}">
                  <a16:creationId xmlns:a16="http://schemas.microsoft.com/office/drawing/2014/main" id="{A02D2E02-AA01-46F3-A454-CC8B5A0A543C}"/>
                </a:ext>
              </a:extLst>
            </p:cNvPr>
            <p:cNvSpPr txBox="1"/>
            <p:nvPr/>
          </p:nvSpPr>
          <p:spPr>
            <a:xfrm>
              <a:off x="2057399" y="3222075"/>
              <a:ext cx="6172200" cy="230800"/>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5201" tIns="139700" rIns="125201" bIns="139700" numCol="1" spcCol="1270" anchor="ctr" anchorCtr="0">
              <a:noAutofit/>
            </a:bodyPr>
            <a:lstStyle/>
            <a:p>
              <a:pPr marL="0" lvl="0" indent="0" algn="l" defTabSz="488950">
                <a:lnSpc>
                  <a:spcPct val="90000"/>
                </a:lnSpc>
                <a:spcBef>
                  <a:spcPct val="0"/>
                </a:spcBef>
                <a:spcAft>
                  <a:spcPct val="35000"/>
                </a:spcAft>
                <a:buNone/>
              </a:pPr>
              <a:r>
                <a:rPr lang="en-US" sz="1200" b="1"/>
                <a:t>Remain agile and adapt with the family.</a:t>
              </a:r>
              <a:endParaRPr lang="en-US" sz="1200" b="1" kern="1200"/>
            </a:p>
          </p:txBody>
        </p:sp>
      </p:grpSp>
      <p:grpSp>
        <p:nvGrpSpPr>
          <p:cNvPr id="67" name="Group 66">
            <a:extLst>
              <a:ext uri="{FF2B5EF4-FFF2-40B4-BE49-F238E27FC236}">
                <a16:creationId xmlns:a16="http://schemas.microsoft.com/office/drawing/2014/main" id="{B99889F5-9131-4566-8958-4D017F198387}"/>
              </a:ext>
            </a:extLst>
          </p:cNvPr>
          <p:cNvGrpSpPr/>
          <p:nvPr/>
        </p:nvGrpSpPr>
        <p:grpSpPr>
          <a:xfrm>
            <a:off x="465178" y="4570021"/>
            <a:ext cx="800100" cy="251860"/>
            <a:chOff x="2057399" y="41"/>
            <a:chExt cx="6172200" cy="230731"/>
          </a:xfrm>
          <a:solidFill>
            <a:srgbClr val="1B75BC"/>
          </a:solidFill>
        </p:grpSpPr>
        <p:sp>
          <p:nvSpPr>
            <p:cNvPr id="68" name="Rectangle 67">
              <a:extLst>
                <a:ext uri="{FF2B5EF4-FFF2-40B4-BE49-F238E27FC236}">
                  <a16:creationId xmlns:a16="http://schemas.microsoft.com/office/drawing/2014/main" id="{BBB4D0F3-7CFD-4B88-AA4E-B476B4A301C7}"/>
                </a:ext>
              </a:extLst>
            </p:cNvPr>
            <p:cNvSpPr/>
            <p:nvPr/>
          </p:nvSpPr>
          <p:spPr>
            <a:xfrm>
              <a:off x="2057399" y="41"/>
              <a:ext cx="6172200" cy="230731"/>
            </a:xfrm>
            <a:prstGeom prst="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69" name="TextBox 68">
              <a:extLst>
                <a:ext uri="{FF2B5EF4-FFF2-40B4-BE49-F238E27FC236}">
                  <a16:creationId xmlns:a16="http://schemas.microsoft.com/office/drawing/2014/main" id="{A32CEACB-7984-4C01-8DDD-05D50CD50EAF}"/>
                </a:ext>
              </a:extLst>
            </p:cNvPr>
            <p:cNvSpPr txBox="1"/>
            <p:nvPr/>
          </p:nvSpPr>
          <p:spPr>
            <a:xfrm>
              <a:off x="2057399" y="41"/>
              <a:ext cx="6172200" cy="23073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5201" tIns="139700" rIns="125201" bIns="139700" numCol="1" spcCol="1270" anchor="ctr" anchorCtr="0">
              <a:noAutofit/>
            </a:bodyPr>
            <a:lstStyle/>
            <a:p>
              <a:pPr marL="0" lvl="0" indent="0" algn="ctr" defTabSz="488950">
                <a:lnSpc>
                  <a:spcPct val="90000"/>
                </a:lnSpc>
                <a:spcBef>
                  <a:spcPct val="0"/>
                </a:spcBef>
                <a:spcAft>
                  <a:spcPct val="35000"/>
                </a:spcAft>
                <a:buNone/>
              </a:pPr>
              <a:r>
                <a:rPr lang="en-US" sz="1400" b="1">
                  <a:solidFill>
                    <a:schemeClr val="bg1"/>
                  </a:solidFill>
                </a:rPr>
                <a:t>11</a:t>
              </a:r>
              <a:r>
                <a:rPr lang="en-US" sz="1400" b="1" kern="1200">
                  <a:solidFill>
                    <a:schemeClr val="bg1"/>
                  </a:solidFill>
                </a:rPr>
                <a:t>. </a:t>
              </a:r>
            </a:p>
          </p:txBody>
        </p:sp>
      </p:grpSp>
    </p:spTree>
    <p:extLst>
      <p:ext uri="{BB962C8B-B14F-4D97-AF65-F5344CB8AC3E}">
        <p14:creationId xmlns:p14="http://schemas.microsoft.com/office/powerpoint/2010/main" val="25339853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EW YORK TIMES">
            <a:extLst>
              <a:ext uri="{FF2B5EF4-FFF2-40B4-BE49-F238E27FC236}">
                <a16:creationId xmlns:a16="http://schemas.microsoft.com/office/drawing/2014/main" id="{C14C08D6-E23D-480D-8F98-B5756DA240FC}"/>
              </a:ext>
            </a:extLst>
          </p:cNvPr>
          <p:cNvSpPr txBox="1"/>
          <p:nvPr/>
        </p:nvSpPr>
        <p:spPr>
          <a:xfrm>
            <a:off x="4077738" y="3447502"/>
            <a:ext cx="4461141" cy="24622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a:spAutoFit/>
          </a:bodyPr>
          <a:lstStyle>
            <a:lvl1pPr>
              <a:defRPr sz="3600" b="0" spc="720">
                <a:solidFill>
                  <a:srgbClr val="FFFFFF"/>
                </a:solidFill>
                <a:latin typeface="Helvetica"/>
                <a:ea typeface="Helvetica"/>
                <a:cs typeface="Helvetica"/>
                <a:sym typeface="Helvetica"/>
              </a:defRPr>
            </a:lvl1pPr>
          </a:lstStyle>
          <a:p>
            <a:r>
              <a:rPr lang="en-US" sz="1350">
                <a:solidFill>
                  <a:srgbClr val="0070C0"/>
                </a:solidFill>
                <a:latin typeface="Arial" panose="020B0604020202020204" pitchFamily="34" charset="0"/>
                <a:cs typeface="Arial" panose="020B0604020202020204" pitchFamily="34" charset="0"/>
              </a:rPr>
              <a:t>Victor Hugo</a:t>
            </a:r>
            <a:endParaRPr sz="1350">
              <a:solidFill>
                <a:srgbClr val="0070C0"/>
              </a:solidFill>
              <a:latin typeface="Arial" panose="020B0604020202020204" pitchFamily="34" charset="0"/>
              <a:cs typeface="Arial" panose="020B0604020202020204" pitchFamily="34" charset="0"/>
            </a:endParaRPr>
          </a:p>
        </p:txBody>
      </p:sp>
      <p:sp>
        <p:nvSpPr>
          <p:cNvPr id="10" name="“Professor Watchlist is Seen as Threat to Academic Freedom”">
            <a:extLst>
              <a:ext uri="{FF2B5EF4-FFF2-40B4-BE49-F238E27FC236}">
                <a16:creationId xmlns:a16="http://schemas.microsoft.com/office/drawing/2014/main" id="{0ECD5E9E-E230-4700-B209-ABCE670F2741}"/>
              </a:ext>
            </a:extLst>
          </p:cNvPr>
          <p:cNvSpPr txBox="1"/>
          <p:nvPr/>
        </p:nvSpPr>
        <p:spPr>
          <a:xfrm>
            <a:off x="605120" y="1429108"/>
            <a:ext cx="7933759" cy="13311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anchor="ctr">
            <a:spAutoFit/>
          </a:bodyPr>
          <a:lstStyle>
            <a:lvl1pPr>
              <a:defRPr sz="12000" b="0" spc="-119">
                <a:solidFill>
                  <a:srgbClr val="FFFFFF"/>
                </a:solidFill>
                <a:latin typeface="Helvetica Light"/>
                <a:ea typeface="Helvetica Light"/>
                <a:cs typeface="Helvetica Light"/>
                <a:sym typeface="Helvetica Light"/>
              </a:defRPr>
            </a:lvl1pPr>
          </a:lstStyle>
          <a:p>
            <a:pPr algn="ctr"/>
            <a:r>
              <a:rPr lang="en-US" sz="2800" b="1">
                <a:solidFill>
                  <a:srgbClr val="0070C0"/>
                </a:solidFill>
                <a:latin typeface="Arial" panose="020B0604020202020204" pitchFamily="34" charset="0"/>
                <a:cs typeface="Arial" panose="020B0604020202020204" pitchFamily="34" charset="0"/>
              </a:rPr>
              <a:t>“Don’t educate your children to be rich. Educate them to be happy, so they know the value of things, not the price.”</a:t>
            </a:r>
            <a:endParaRPr sz="280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7419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D1A87-3155-41C7-955D-FD2CD9120956}"/>
              </a:ext>
            </a:extLst>
          </p:cNvPr>
          <p:cNvSpPr>
            <a:spLocks noGrp="1"/>
          </p:cNvSpPr>
          <p:nvPr>
            <p:ph type="title"/>
          </p:nvPr>
        </p:nvSpPr>
        <p:spPr>
          <a:xfrm>
            <a:off x="312420" y="2128823"/>
            <a:ext cx="8519160" cy="442927"/>
          </a:xfrm>
        </p:spPr>
        <p:txBody>
          <a:bodyPr/>
          <a:lstStyle/>
          <a:p>
            <a:pPr algn="ctr"/>
            <a:r>
              <a:rPr lang="en-US"/>
              <a:t>How Do We Develop a Family Learning Program?</a:t>
            </a:r>
          </a:p>
        </p:txBody>
      </p:sp>
    </p:spTree>
    <p:extLst>
      <p:ext uri="{BB962C8B-B14F-4D97-AF65-F5344CB8AC3E}">
        <p14:creationId xmlns:p14="http://schemas.microsoft.com/office/powerpoint/2010/main" val="7733962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Grp="1" noChangeAspect="1" noChangeArrowheads="1"/>
          </p:cNvSpPr>
          <p:nvPr>
            <p:ph type="title"/>
          </p:nvPr>
        </p:nvSpPr>
        <p:spPr>
          <a:xfrm>
            <a:off x="304800" y="-22095"/>
            <a:ext cx="7408282" cy="442927"/>
          </a:xfrm>
        </p:spPr>
        <p:txBody>
          <a:bodyPr/>
          <a:lstStyle/>
          <a:p>
            <a:r>
              <a:rPr lang="en-US"/>
              <a:t>Start with Family Goals</a:t>
            </a:r>
          </a:p>
        </p:txBody>
      </p:sp>
      <p:sp>
        <p:nvSpPr>
          <p:cNvPr id="17" name="TextBox 16"/>
          <p:cNvSpPr txBox="1"/>
          <p:nvPr/>
        </p:nvSpPr>
        <p:spPr>
          <a:xfrm>
            <a:off x="3469694" y="818478"/>
            <a:ext cx="4243388" cy="300082"/>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350" b="1" i="0" u="none" strike="noStrike" kern="1200" cap="none" spc="0" normalizeH="0" baseline="0" noProof="0">
                <a:ln>
                  <a:noFill/>
                </a:ln>
                <a:solidFill>
                  <a:srgbClr val="2A85C4"/>
                </a:solidFill>
                <a:effectLst/>
                <a:uLnTx/>
                <a:uFillTx/>
                <a:latin typeface="Arial" pitchFamily="34" charset="0"/>
                <a:ea typeface="+mn-ea"/>
                <a:cs typeface="Arial" pitchFamily="34" charset="0"/>
              </a:rPr>
              <a:t> </a:t>
            </a:r>
          </a:p>
        </p:txBody>
      </p:sp>
      <p:sp>
        <p:nvSpPr>
          <p:cNvPr id="1027" name="AutoShape 3"/>
          <p:cNvSpPr>
            <a:spLocks noChangeAspect="1" noChangeArrowheads="1" noTextEdit="1"/>
          </p:cNvSpPr>
          <p:nvPr/>
        </p:nvSpPr>
        <p:spPr bwMode="auto">
          <a:xfrm>
            <a:off x="3469694" y="770968"/>
            <a:ext cx="4020775" cy="3786784"/>
          </a:xfrm>
          <a:prstGeom prst="rect">
            <a:avLst/>
          </a:prstGeom>
          <a:noFill/>
          <a:ln w="9525">
            <a:noFill/>
            <a:miter lim="800000"/>
            <a:headEnd/>
            <a:tailEnd/>
          </a:ln>
        </p:spPr>
        <p:txBody>
          <a:bodyPr vert="horz" wrap="square" lIns="62865" tIns="31433" rIns="62865" bIns="31433"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350" b="0" i="0" u="none" strike="noStrike" kern="1200" cap="none" spc="0" normalizeH="0" baseline="0" noProof="0">
              <a:ln>
                <a:noFill/>
              </a:ln>
              <a:solidFill>
                <a:srgbClr val="262B2A"/>
              </a:solidFill>
              <a:effectLst/>
              <a:uLnTx/>
              <a:uFillTx/>
              <a:latin typeface="Arial" charset="0"/>
              <a:ea typeface="+mn-ea"/>
              <a:cs typeface="Arial" charset="0"/>
            </a:endParaRPr>
          </a:p>
        </p:txBody>
      </p:sp>
      <p:grpSp>
        <p:nvGrpSpPr>
          <p:cNvPr id="6" name="Group 5">
            <a:extLst>
              <a:ext uri="{FF2B5EF4-FFF2-40B4-BE49-F238E27FC236}">
                <a16:creationId xmlns:a16="http://schemas.microsoft.com/office/drawing/2014/main" id="{00AACAB1-290D-471E-A451-F085C0A01229}"/>
              </a:ext>
            </a:extLst>
          </p:cNvPr>
          <p:cNvGrpSpPr/>
          <p:nvPr/>
        </p:nvGrpSpPr>
        <p:grpSpPr>
          <a:xfrm rot="21160834">
            <a:off x="2367505" y="832556"/>
            <a:ext cx="3392219" cy="3358458"/>
            <a:chOff x="3303580" y="1035077"/>
            <a:chExt cx="5349414" cy="5027318"/>
          </a:xfrm>
        </p:grpSpPr>
        <p:sp>
          <p:nvSpPr>
            <p:cNvPr id="1029" name="Freeform 5"/>
            <p:cNvSpPr>
              <a:spLocks/>
            </p:cNvSpPr>
            <p:nvPr/>
          </p:nvSpPr>
          <p:spPr bwMode="auto">
            <a:xfrm>
              <a:off x="3303580" y="1194620"/>
              <a:ext cx="2945776" cy="2580623"/>
            </a:xfrm>
            <a:custGeom>
              <a:avLst/>
              <a:gdLst/>
              <a:ahLst/>
              <a:cxnLst>
                <a:cxn ang="0">
                  <a:pos x="192" y="253"/>
                </a:cxn>
                <a:cxn ang="0">
                  <a:pos x="331" y="312"/>
                </a:cxn>
                <a:cxn ang="0">
                  <a:pos x="351" y="164"/>
                </a:cxn>
                <a:cxn ang="0">
                  <a:pos x="217" y="0"/>
                </a:cxn>
                <a:cxn ang="0">
                  <a:pos x="0" y="312"/>
                </a:cxn>
                <a:cxn ang="0">
                  <a:pos x="1" y="342"/>
                </a:cxn>
                <a:cxn ang="0">
                  <a:pos x="192" y="253"/>
                </a:cxn>
              </a:cxnLst>
              <a:rect l="0" t="0" r="r" b="b"/>
              <a:pathLst>
                <a:path w="366" h="342">
                  <a:moveTo>
                    <a:pt x="192" y="253"/>
                  </a:moveTo>
                  <a:cubicBezTo>
                    <a:pt x="276" y="258"/>
                    <a:pt x="331" y="312"/>
                    <a:pt x="331" y="312"/>
                  </a:cubicBezTo>
                  <a:cubicBezTo>
                    <a:pt x="331" y="312"/>
                    <a:pt x="366" y="248"/>
                    <a:pt x="351" y="164"/>
                  </a:cubicBezTo>
                  <a:cubicBezTo>
                    <a:pt x="335" y="82"/>
                    <a:pt x="255" y="18"/>
                    <a:pt x="217" y="0"/>
                  </a:cubicBezTo>
                  <a:cubicBezTo>
                    <a:pt x="90" y="47"/>
                    <a:pt x="0" y="169"/>
                    <a:pt x="0" y="312"/>
                  </a:cubicBezTo>
                  <a:cubicBezTo>
                    <a:pt x="0" y="322"/>
                    <a:pt x="0" y="332"/>
                    <a:pt x="1" y="342"/>
                  </a:cubicBezTo>
                  <a:cubicBezTo>
                    <a:pt x="29" y="309"/>
                    <a:pt x="109" y="248"/>
                    <a:pt x="192" y="253"/>
                  </a:cubicBezTo>
                  <a:close/>
                </a:path>
              </a:pathLst>
            </a:custGeom>
            <a:solidFill>
              <a:srgbClr val="DE5B49"/>
            </a:solidFill>
            <a:ln w="12700">
              <a:solidFill>
                <a:srgbClr val="A05954"/>
              </a:solidFill>
              <a:round/>
              <a:headEnd/>
              <a:tailEnd/>
            </a:ln>
          </p:spPr>
          <p:txBody>
            <a:bodyPr vert="horz" wrap="square" lIns="62865" tIns="31433" rIns="62865" bIns="31433"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350" b="0" i="0" u="none" strike="noStrike" kern="1200" cap="none" spc="0" normalizeH="0" baseline="0" noProof="0">
                <a:ln>
                  <a:noFill/>
                </a:ln>
                <a:solidFill>
                  <a:srgbClr val="262B2A"/>
                </a:solidFill>
                <a:effectLst/>
                <a:uLnTx/>
                <a:uFillTx/>
                <a:latin typeface="Arial" charset="0"/>
                <a:ea typeface="+mn-ea"/>
                <a:cs typeface="Arial" charset="0"/>
              </a:endParaRPr>
            </a:p>
          </p:txBody>
        </p:sp>
        <p:sp>
          <p:nvSpPr>
            <p:cNvPr id="1030" name="Freeform 6"/>
            <p:cNvSpPr>
              <a:spLocks/>
            </p:cNvSpPr>
            <p:nvPr/>
          </p:nvSpPr>
          <p:spPr bwMode="auto">
            <a:xfrm>
              <a:off x="5039083" y="1035077"/>
              <a:ext cx="2858021" cy="2558183"/>
            </a:xfrm>
            <a:custGeom>
              <a:avLst/>
              <a:gdLst/>
              <a:ahLst/>
              <a:cxnLst>
                <a:cxn ang="0">
                  <a:pos x="134" y="185"/>
                </a:cxn>
                <a:cxn ang="0">
                  <a:pos x="114" y="333"/>
                </a:cxn>
                <a:cxn ang="0">
                  <a:pos x="260" y="290"/>
                </a:cxn>
                <a:cxn ang="0">
                  <a:pos x="355" y="99"/>
                </a:cxn>
                <a:cxn ang="0">
                  <a:pos x="117" y="0"/>
                </a:cxn>
                <a:cxn ang="0">
                  <a:pos x="0" y="21"/>
                </a:cxn>
                <a:cxn ang="0">
                  <a:pos x="134" y="185"/>
                </a:cxn>
              </a:cxnLst>
              <a:rect l="0" t="0" r="r" b="b"/>
              <a:pathLst>
                <a:path w="355" h="339">
                  <a:moveTo>
                    <a:pt x="134" y="185"/>
                  </a:moveTo>
                  <a:cubicBezTo>
                    <a:pt x="149" y="269"/>
                    <a:pt x="114" y="333"/>
                    <a:pt x="114" y="333"/>
                  </a:cubicBezTo>
                  <a:cubicBezTo>
                    <a:pt x="114" y="333"/>
                    <a:pt x="191" y="339"/>
                    <a:pt x="260" y="290"/>
                  </a:cubicBezTo>
                  <a:cubicBezTo>
                    <a:pt x="329" y="242"/>
                    <a:pt x="354" y="141"/>
                    <a:pt x="355" y="99"/>
                  </a:cubicBezTo>
                  <a:cubicBezTo>
                    <a:pt x="294" y="38"/>
                    <a:pt x="210" y="0"/>
                    <a:pt x="117" y="0"/>
                  </a:cubicBezTo>
                  <a:cubicBezTo>
                    <a:pt x="75" y="0"/>
                    <a:pt x="36" y="7"/>
                    <a:pt x="0" y="21"/>
                  </a:cubicBezTo>
                  <a:cubicBezTo>
                    <a:pt x="38" y="39"/>
                    <a:pt x="118" y="103"/>
                    <a:pt x="134" y="185"/>
                  </a:cubicBezTo>
                  <a:close/>
                </a:path>
              </a:pathLst>
            </a:custGeom>
            <a:solidFill>
              <a:srgbClr val="1B75BC"/>
            </a:solidFill>
            <a:ln w="9525">
              <a:noFill/>
              <a:round/>
              <a:headEnd/>
              <a:tailEnd/>
            </a:ln>
          </p:spPr>
          <p:txBody>
            <a:bodyPr vert="horz" wrap="square" lIns="62865" tIns="31433" rIns="62865" bIns="31433"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350" b="0" i="0" u="none" strike="noStrike" kern="1200" cap="none" spc="0" normalizeH="0" baseline="0" noProof="0">
                <a:ln>
                  <a:noFill/>
                </a:ln>
                <a:solidFill>
                  <a:srgbClr val="262B2A"/>
                </a:solidFill>
                <a:effectLst/>
                <a:uLnTx/>
                <a:uFillTx/>
                <a:latin typeface="Arial" charset="0"/>
                <a:ea typeface="+mn-ea"/>
                <a:cs typeface="Arial" charset="0"/>
              </a:endParaRPr>
            </a:p>
          </p:txBody>
        </p:sp>
        <p:sp>
          <p:nvSpPr>
            <p:cNvPr id="1031" name="Freeform 7"/>
            <p:cNvSpPr>
              <a:spLocks/>
            </p:cNvSpPr>
            <p:nvPr/>
          </p:nvSpPr>
          <p:spPr bwMode="auto">
            <a:xfrm>
              <a:off x="5948544" y="1782638"/>
              <a:ext cx="2704450" cy="2988287"/>
            </a:xfrm>
            <a:custGeom>
              <a:avLst/>
              <a:gdLst/>
              <a:ahLst/>
              <a:cxnLst>
                <a:cxn ang="0">
                  <a:pos x="241" y="0"/>
                </a:cxn>
                <a:cxn ang="0">
                  <a:pos x="146" y="191"/>
                </a:cxn>
                <a:cxn ang="0">
                  <a:pos x="0" y="234"/>
                </a:cxn>
                <a:cxn ang="0">
                  <a:pos x="99" y="352"/>
                </a:cxn>
                <a:cxn ang="0">
                  <a:pos x="311" y="362"/>
                </a:cxn>
                <a:cxn ang="0">
                  <a:pos x="336" y="234"/>
                </a:cxn>
                <a:cxn ang="0">
                  <a:pos x="241" y="0"/>
                </a:cxn>
              </a:cxnLst>
              <a:rect l="0" t="0" r="r" b="b"/>
              <a:pathLst>
                <a:path w="336" h="396">
                  <a:moveTo>
                    <a:pt x="241" y="0"/>
                  </a:moveTo>
                  <a:cubicBezTo>
                    <a:pt x="240" y="42"/>
                    <a:pt x="215" y="143"/>
                    <a:pt x="146" y="191"/>
                  </a:cubicBezTo>
                  <a:cubicBezTo>
                    <a:pt x="77" y="240"/>
                    <a:pt x="0" y="234"/>
                    <a:pt x="0" y="234"/>
                  </a:cubicBezTo>
                  <a:cubicBezTo>
                    <a:pt x="0" y="234"/>
                    <a:pt x="27" y="308"/>
                    <a:pt x="99" y="352"/>
                  </a:cubicBezTo>
                  <a:cubicBezTo>
                    <a:pt x="171" y="396"/>
                    <a:pt x="272" y="379"/>
                    <a:pt x="311" y="362"/>
                  </a:cubicBezTo>
                  <a:cubicBezTo>
                    <a:pt x="327" y="323"/>
                    <a:pt x="336" y="280"/>
                    <a:pt x="336" y="234"/>
                  </a:cubicBezTo>
                  <a:cubicBezTo>
                    <a:pt x="336" y="143"/>
                    <a:pt x="300" y="61"/>
                    <a:pt x="241" y="0"/>
                  </a:cubicBezTo>
                  <a:close/>
                </a:path>
              </a:pathLst>
            </a:custGeom>
            <a:solidFill>
              <a:srgbClr val="267E7C"/>
            </a:solidFill>
            <a:ln w="9525">
              <a:noFill/>
              <a:round/>
              <a:headEnd/>
              <a:tailEnd/>
            </a:ln>
          </p:spPr>
          <p:txBody>
            <a:bodyPr vert="horz" wrap="square" lIns="62865" tIns="31433" rIns="62865" bIns="31433"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350" b="0" i="0" u="none" strike="noStrike" kern="1200" cap="none" spc="0" normalizeH="0" baseline="0" noProof="0">
                <a:ln>
                  <a:noFill/>
                </a:ln>
                <a:solidFill>
                  <a:srgbClr val="262B2A"/>
                </a:solidFill>
                <a:effectLst/>
                <a:uLnTx/>
                <a:uFillTx/>
                <a:latin typeface="Arial" charset="0"/>
                <a:ea typeface="+mn-ea"/>
                <a:cs typeface="Arial" charset="0"/>
              </a:endParaRPr>
            </a:p>
          </p:txBody>
        </p:sp>
        <p:sp>
          <p:nvSpPr>
            <p:cNvPr id="1032" name="Freeform 8"/>
            <p:cNvSpPr>
              <a:spLocks/>
            </p:cNvSpPr>
            <p:nvPr/>
          </p:nvSpPr>
          <p:spPr bwMode="auto">
            <a:xfrm>
              <a:off x="5101975" y="3541613"/>
              <a:ext cx="3356629" cy="2520782"/>
            </a:xfrm>
            <a:custGeom>
              <a:avLst/>
              <a:gdLst/>
              <a:ahLst/>
              <a:cxnLst>
                <a:cxn ang="0">
                  <a:pos x="205" y="118"/>
                </a:cxn>
                <a:cxn ang="0">
                  <a:pos x="106" y="0"/>
                </a:cxn>
                <a:cxn ang="0">
                  <a:pos x="21" y="127"/>
                </a:cxn>
                <a:cxn ang="0">
                  <a:pos x="72" y="332"/>
                </a:cxn>
                <a:cxn ang="0">
                  <a:pos x="109" y="334"/>
                </a:cxn>
                <a:cxn ang="0">
                  <a:pos x="417" y="128"/>
                </a:cxn>
                <a:cxn ang="0">
                  <a:pos x="205" y="118"/>
                </a:cxn>
              </a:cxnLst>
              <a:rect l="0" t="0" r="r" b="b"/>
              <a:pathLst>
                <a:path w="417" h="334">
                  <a:moveTo>
                    <a:pt x="205" y="118"/>
                  </a:moveTo>
                  <a:cubicBezTo>
                    <a:pt x="133" y="74"/>
                    <a:pt x="106" y="0"/>
                    <a:pt x="106" y="0"/>
                  </a:cubicBezTo>
                  <a:cubicBezTo>
                    <a:pt x="106" y="0"/>
                    <a:pt x="42" y="45"/>
                    <a:pt x="21" y="127"/>
                  </a:cubicBezTo>
                  <a:cubicBezTo>
                    <a:pt x="0" y="207"/>
                    <a:pt x="45" y="299"/>
                    <a:pt x="72" y="332"/>
                  </a:cubicBezTo>
                  <a:cubicBezTo>
                    <a:pt x="84" y="333"/>
                    <a:pt x="96" y="334"/>
                    <a:pt x="109" y="334"/>
                  </a:cubicBezTo>
                  <a:cubicBezTo>
                    <a:pt x="248" y="334"/>
                    <a:pt x="367" y="249"/>
                    <a:pt x="417" y="128"/>
                  </a:cubicBezTo>
                  <a:cubicBezTo>
                    <a:pt x="378" y="145"/>
                    <a:pt x="277" y="162"/>
                    <a:pt x="205" y="118"/>
                  </a:cubicBezTo>
                  <a:close/>
                </a:path>
              </a:pathLst>
            </a:custGeom>
            <a:solidFill>
              <a:srgbClr val="7D599B"/>
            </a:solidFill>
            <a:ln w="9525">
              <a:noFill/>
              <a:round/>
              <a:headEnd/>
              <a:tailEnd/>
            </a:ln>
          </p:spPr>
          <p:txBody>
            <a:bodyPr vert="horz" wrap="square" lIns="62865" tIns="31433" rIns="62865" bIns="31433"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350" b="0" i="0" u="none" strike="noStrike" kern="1200" cap="none" spc="0" normalizeH="0" baseline="0" noProof="0">
                <a:ln>
                  <a:noFill/>
                </a:ln>
                <a:solidFill>
                  <a:srgbClr val="262B2A"/>
                </a:solidFill>
                <a:effectLst/>
                <a:uLnTx/>
                <a:uFillTx/>
                <a:latin typeface="Arial" charset="0"/>
                <a:ea typeface="+mn-ea"/>
                <a:cs typeface="Arial" charset="0"/>
              </a:endParaRPr>
            </a:p>
          </p:txBody>
        </p:sp>
        <p:sp>
          <p:nvSpPr>
            <p:cNvPr id="1033" name="Freeform 9"/>
            <p:cNvSpPr>
              <a:spLocks/>
            </p:cNvSpPr>
            <p:nvPr/>
          </p:nvSpPr>
          <p:spPr bwMode="auto">
            <a:xfrm>
              <a:off x="3315894" y="3048711"/>
              <a:ext cx="2656583" cy="2988287"/>
            </a:xfrm>
            <a:custGeom>
              <a:avLst/>
              <a:gdLst/>
              <a:ahLst/>
              <a:cxnLst>
                <a:cxn ang="0">
                  <a:pos x="245" y="191"/>
                </a:cxn>
                <a:cxn ang="0">
                  <a:pos x="330" y="64"/>
                </a:cxn>
                <a:cxn ang="0">
                  <a:pos x="191" y="5"/>
                </a:cxn>
                <a:cxn ang="0">
                  <a:pos x="0" y="94"/>
                </a:cxn>
                <a:cxn ang="0">
                  <a:pos x="296" y="396"/>
                </a:cxn>
                <a:cxn ang="0">
                  <a:pos x="245" y="191"/>
                </a:cxn>
              </a:cxnLst>
              <a:rect l="0" t="0" r="r" b="b"/>
              <a:pathLst>
                <a:path w="330" h="396">
                  <a:moveTo>
                    <a:pt x="245" y="191"/>
                  </a:moveTo>
                  <a:cubicBezTo>
                    <a:pt x="266" y="109"/>
                    <a:pt x="330" y="64"/>
                    <a:pt x="330" y="64"/>
                  </a:cubicBezTo>
                  <a:cubicBezTo>
                    <a:pt x="330" y="64"/>
                    <a:pt x="275" y="10"/>
                    <a:pt x="191" y="5"/>
                  </a:cubicBezTo>
                  <a:cubicBezTo>
                    <a:pt x="108" y="0"/>
                    <a:pt x="28" y="61"/>
                    <a:pt x="0" y="94"/>
                  </a:cubicBezTo>
                  <a:cubicBezTo>
                    <a:pt x="14" y="252"/>
                    <a:pt x="138" y="379"/>
                    <a:pt x="296" y="396"/>
                  </a:cubicBezTo>
                  <a:cubicBezTo>
                    <a:pt x="269" y="363"/>
                    <a:pt x="224" y="271"/>
                    <a:pt x="245" y="191"/>
                  </a:cubicBezTo>
                  <a:close/>
                </a:path>
              </a:pathLst>
            </a:custGeom>
            <a:solidFill>
              <a:srgbClr val="F79015"/>
            </a:solidFill>
            <a:ln w="9525">
              <a:noFill/>
              <a:round/>
              <a:headEnd/>
              <a:tailEnd/>
            </a:ln>
          </p:spPr>
          <p:txBody>
            <a:bodyPr vert="horz" wrap="square" lIns="62865" tIns="31433" rIns="62865" bIns="31433"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350" b="0" i="0" u="none" strike="noStrike" kern="1200" cap="none" spc="0" normalizeH="0" baseline="0" noProof="0">
                <a:ln>
                  <a:noFill/>
                </a:ln>
                <a:solidFill>
                  <a:srgbClr val="262B2A"/>
                </a:solidFill>
                <a:effectLst/>
                <a:uLnTx/>
                <a:uFillTx/>
                <a:latin typeface="Arial" charset="0"/>
                <a:ea typeface="+mn-ea"/>
                <a:cs typeface="Arial" charset="0"/>
              </a:endParaRPr>
            </a:p>
          </p:txBody>
        </p:sp>
      </p:grpSp>
      <p:sp>
        <p:nvSpPr>
          <p:cNvPr id="18" name="TextBox 17"/>
          <p:cNvSpPr txBox="1"/>
          <p:nvPr/>
        </p:nvSpPr>
        <p:spPr>
          <a:xfrm>
            <a:off x="2519025" y="1695965"/>
            <a:ext cx="1478891" cy="287258"/>
          </a:xfrm>
          <a:prstGeom prst="rect">
            <a:avLst/>
          </a:prstGeom>
          <a:noFill/>
        </p:spPr>
        <p:txBody>
          <a:bodyPr wrap="square" lIns="0" tIns="0" rIns="0" bIns="0" rtlCol="0">
            <a:spAutoFit/>
          </a:bodyPr>
          <a:lstStyle/>
          <a:p>
            <a:pPr marL="0" marR="0" lvl="0" indent="157151"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30000" noProof="0">
                <a:ln>
                  <a:noFill/>
                </a:ln>
                <a:solidFill>
                  <a:srgbClr val="FFFFFF"/>
                </a:solidFill>
                <a:effectLst/>
                <a:uLnTx/>
                <a:uFillTx/>
                <a:latin typeface="Arial" pitchFamily="34" charset="0"/>
                <a:ea typeface="+mn-ea"/>
                <a:cs typeface="Arial" pitchFamily="34" charset="0"/>
              </a:rPr>
              <a:t>Family</a:t>
            </a:r>
          </a:p>
          <a:p>
            <a:pPr marL="0" marR="0" lvl="0" indent="157151"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30000" noProof="0">
                <a:ln>
                  <a:noFill/>
                </a:ln>
                <a:solidFill>
                  <a:srgbClr val="FFFFFF"/>
                </a:solidFill>
                <a:effectLst/>
                <a:uLnTx/>
                <a:uFillTx/>
                <a:latin typeface="Arial" pitchFamily="34" charset="0"/>
                <a:ea typeface="+mn-ea"/>
                <a:cs typeface="Arial" pitchFamily="34" charset="0"/>
              </a:rPr>
              <a:t>Continuity</a:t>
            </a:r>
          </a:p>
        </p:txBody>
      </p:sp>
      <p:sp>
        <p:nvSpPr>
          <p:cNvPr id="19" name="TextBox 18"/>
          <p:cNvSpPr txBox="1"/>
          <p:nvPr/>
        </p:nvSpPr>
        <p:spPr>
          <a:xfrm>
            <a:off x="3811111" y="1199231"/>
            <a:ext cx="1283487" cy="574516"/>
          </a:xfrm>
          <a:prstGeom prst="rect">
            <a:avLst/>
          </a:prstGeom>
          <a:noFill/>
        </p:spPr>
        <p:txBody>
          <a:bodyPr wrap="square" lIns="0" tIns="0" rIns="0" bIns="0" rtlCol="0">
            <a:spAutoFit/>
          </a:bodyPr>
          <a:lstStyle/>
          <a:p>
            <a:pPr marL="0" marR="0" lvl="0" indent="157151"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30000" noProof="0">
                <a:ln>
                  <a:noFill/>
                </a:ln>
                <a:solidFill>
                  <a:srgbClr val="FFFFFF"/>
                </a:solidFill>
                <a:effectLst/>
                <a:uLnTx/>
                <a:uFillTx/>
                <a:latin typeface="Arial" pitchFamily="34" charset="0"/>
                <a:ea typeface="+mn-ea"/>
                <a:cs typeface="Arial" pitchFamily="34" charset="0"/>
              </a:rPr>
              <a:t>Business</a:t>
            </a:r>
          </a:p>
          <a:p>
            <a:pPr marL="0" marR="0" lvl="0" indent="157151"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30000" noProof="0">
                <a:ln>
                  <a:noFill/>
                </a:ln>
                <a:solidFill>
                  <a:srgbClr val="FFFFFF"/>
                </a:solidFill>
                <a:effectLst/>
                <a:uLnTx/>
                <a:uFillTx/>
                <a:latin typeface="Arial" pitchFamily="34" charset="0"/>
                <a:ea typeface="+mn-ea"/>
                <a:cs typeface="Arial" pitchFamily="34" charset="0"/>
              </a:rPr>
              <a:t>Ownership</a:t>
            </a:r>
          </a:p>
          <a:p>
            <a:pPr marL="0" marR="0" lvl="0" indent="157151"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30000" noProof="0">
                <a:ln>
                  <a:noFill/>
                </a:ln>
                <a:solidFill>
                  <a:srgbClr val="FFFFFF"/>
                </a:solidFill>
                <a:effectLst/>
                <a:uLnTx/>
                <a:uFillTx/>
                <a:latin typeface="Arial" pitchFamily="34" charset="0"/>
                <a:ea typeface="+mn-ea"/>
                <a:cs typeface="Arial" pitchFamily="34" charset="0"/>
              </a:rPr>
              <a:t>and </a:t>
            </a:r>
            <a:br>
              <a:rPr kumimoji="0" lang="en-US" sz="1400" b="1" i="0" u="none" strike="noStrike" kern="1200" cap="none" spc="0" normalizeH="0" baseline="30000" noProof="0">
                <a:ln>
                  <a:noFill/>
                </a:ln>
                <a:solidFill>
                  <a:srgbClr val="FFFFFF"/>
                </a:solidFill>
                <a:effectLst/>
                <a:uLnTx/>
                <a:uFillTx/>
                <a:latin typeface="Arial" pitchFamily="34" charset="0"/>
                <a:ea typeface="+mn-ea"/>
                <a:cs typeface="Arial" pitchFamily="34" charset="0"/>
              </a:rPr>
            </a:br>
            <a:r>
              <a:rPr kumimoji="0" lang="en-US" sz="1400" b="1" i="0" u="none" strike="noStrike" kern="1200" cap="none" spc="0" normalizeH="0" baseline="30000" noProof="0">
                <a:ln>
                  <a:noFill/>
                </a:ln>
                <a:solidFill>
                  <a:srgbClr val="FFFFFF"/>
                </a:solidFill>
                <a:effectLst/>
                <a:uLnTx/>
                <a:uFillTx/>
                <a:latin typeface="Arial" pitchFamily="34" charset="0"/>
                <a:ea typeface="+mn-ea"/>
                <a:cs typeface="Arial" pitchFamily="34" charset="0"/>
              </a:rPr>
              <a:t>Control</a:t>
            </a:r>
          </a:p>
        </p:txBody>
      </p:sp>
      <p:sp>
        <p:nvSpPr>
          <p:cNvPr id="20" name="TextBox 19"/>
          <p:cNvSpPr txBox="1"/>
          <p:nvPr/>
        </p:nvSpPr>
        <p:spPr>
          <a:xfrm>
            <a:off x="3887886" y="3278095"/>
            <a:ext cx="1039545" cy="287258"/>
          </a:xfrm>
          <a:prstGeom prst="rect">
            <a:avLst/>
          </a:prstGeom>
          <a:noFill/>
        </p:spPr>
        <p:txBody>
          <a:bodyPr wrap="square" lIns="0" tIns="0" rIns="0" bIns="0" rtlCol="0">
            <a:spAutoFit/>
          </a:bodyPr>
          <a:lstStyle/>
          <a:p>
            <a:pPr marL="0" marR="0" lvl="0" indent="157151"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30000" noProof="0">
                <a:ln>
                  <a:noFill/>
                </a:ln>
                <a:solidFill>
                  <a:prstClr val="white"/>
                </a:solidFill>
                <a:effectLst/>
                <a:uLnTx/>
                <a:uFillTx/>
                <a:latin typeface="Arial" pitchFamily="34" charset="0"/>
                <a:ea typeface="+mn-ea"/>
                <a:cs typeface="Arial" pitchFamily="34" charset="0"/>
              </a:rPr>
              <a:t>Financial </a:t>
            </a:r>
          </a:p>
          <a:p>
            <a:pPr marL="0" marR="0" lvl="0" indent="157151"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30000" noProof="0">
                <a:ln>
                  <a:noFill/>
                </a:ln>
                <a:solidFill>
                  <a:prstClr val="white"/>
                </a:solidFill>
                <a:effectLst/>
                <a:uLnTx/>
                <a:uFillTx/>
                <a:latin typeface="Arial" pitchFamily="34" charset="0"/>
                <a:ea typeface="+mn-ea"/>
                <a:cs typeface="Arial" pitchFamily="34" charset="0"/>
              </a:rPr>
              <a:t>Security</a:t>
            </a:r>
          </a:p>
        </p:txBody>
      </p:sp>
      <p:sp>
        <p:nvSpPr>
          <p:cNvPr id="21" name="TextBox 20"/>
          <p:cNvSpPr txBox="1"/>
          <p:nvPr/>
        </p:nvSpPr>
        <p:spPr>
          <a:xfrm>
            <a:off x="2333839" y="2721103"/>
            <a:ext cx="1390994" cy="287258"/>
          </a:xfrm>
          <a:prstGeom prst="rect">
            <a:avLst/>
          </a:prstGeom>
          <a:noFill/>
        </p:spPr>
        <p:txBody>
          <a:bodyPr wrap="square" lIns="0" tIns="0" rIns="0" bIns="0" rtlCol="0">
            <a:spAutoFit/>
          </a:bodyPr>
          <a:lstStyle/>
          <a:p>
            <a:pPr marL="0" marR="0" lvl="0" indent="157151"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30000" noProof="0">
                <a:ln>
                  <a:noFill/>
                </a:ln>
                <a:solidFill>
                  <a:prstClr val="white"/>
                </a:solidFill>
                <a:effectLst/>
                <a:uLnTx/>
                <a:uFillTx/>
                <a:latin typeface="Arial" pitchFamily="34" charset="0"/>
                <a:ea typeface="+mn-ea"/>
                <a:cs typeface="Arial" pitchFamily="34" charset="0"/>
              </a:rPr>
              <a:t>Family</a:t>
            </a:r>
          </a:p>
          <a:p>
            <a:pPr marL="0" marR="0" lvl="0" indent="157151"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30000" noProof="0">
                <a:ln>
                  <a:noFill/>
                </a:ln>
                <a:solidFill>
                  <a:prstClr val="white"/>
                </a:solidFill>
                <a:effectLst/>
                <a:uLnTx/>
                <a:uFillTx/>
                <a:latin typeface="Arial" pitchFamily="34" charset="0"/>
                <a:ea typeface="+mn-ea"/>
                <a:cs typeface="Arial" pitchFamily="34" charset="0"/>
              </a:rPr>
              <a:t>Philanthropy</a:t>
            </a:r>
          </a:p>
        </p:txBody>
      </p:sp>
      <p:sp>
        <p:nvSpPr>
          <p:cNvPr id="22" name="TextBox 21"/>
          <p:cNvSpPr txBox="1"/>
          <p:nvPr/>
        </p:nvSpPr>
        <p:spPr>
          <a:xfrm>
            <a:off x="4410198" y="2349162"/>
            <a:ext cx="1198931" cy="430887"/>
          </a:xfrm>
          <a:prstGeom prst="rect">
            <a:avLst/>
          </a:prstGeom>
          <a:noFill/>
        </p:spPr>
        <p:txBody>
          <a:bodyPr wrap="square" lIns="0" tIns="0" rIns="0" bIns="0" rtlCol="0">
            <a:spAutoFit/>
          </a:bodyPr>
          <a:lstStyle/>
          <a:p>
            <a:pPr marL="0" marR="0" lvl="0" indent="157151"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30000" noProof="0">
                <a:ln>
                  <a:noFill/>
                </a:ln>
                <a:solidFill>
                  <a:prstClr val="white"/>
                </a:solidFill>
                <a:effectLst/>
                <a:uLnTx/>
                <a:uFillTx/>
                <a:latin typeface="Arial" pitchFamily="34" charset="0"/>
                <a:ea typeface="+mn-ea"/>
                <a:cs typeface="Arial" pitchFamily="34" charset="0"/>
              </a:rPr>
              <a:t>Wealth Preservation and Growth</a:t>
            </a:r>
          </a:p>
        </p:txBody>
      </p:sp>
      <p:sp>
        <p:nvSpPr>
          <p:cNvPr id="23" name="TextBox 22"/>
          <p:cNvSpPr txBox="1"/>
          <p:nvPr/>
        </p:nvSpPr>
        <p:spPr>
          <a:xfrm>
            <a:off x="4408079" y="730358"/>
            <a:ext cx="3341264" cy="359073"/>
          </a:xfrm>
          <a:prstGeom prst="rect">
            <a:avLst/>
          </a:prstGeom>
          <a:noFill/>
        </p:spPr>
        <p:txBody>
          <a:bodyPr wrap="square" lIns="0" tIns="0" rIns="0" bIns="0"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30000" noProof="0">
                <a:ln>
                  <a:noFill/>
                </a:ln>
                <a:solidFill>
                  <a:srgbClr val="1B75BC"/>
                </a:solidFill>
                <a:effectLst/>
                <a:uLnTx/>
                <a:uFillTx/>
                <a:latin typeface="Arial" pitchFamily="34" charset="0"/>
                <a:ea typeface="+mn-ea"/>
                <a:cs typeface="Arial" pitchFamily="34" charset="0"/>
              </a:rPr>
              <a:t>Continuation of Family</a:t>
            </a:r>
            <a:r>
              <a:rPr kumimoji="0" lang="en-US" sz="1400" b="1" i="0" u="none" strike="noStrike" kern="1200" cap="none" spc="0" normalizeH="0" baseline="0" noProof="0">
                <a:ln>
                  <a:noFill/>
                </a:ln>
                <a:solidFill>
                  <a:srgbClr val="1B75BC"/>
                </a:solidFill>
                <a:effectLst/>
                <a:uLnTx/>
                <a:uFillTx/>
                <a:latin typeface="Arial" pitchFamily="34" charset="0"/>
                <a:ea typeface="+mn-ea"/>
                <a:cs typeface="Arial" pitchFamily="34" charset="0"/>
              </a:rPr>
              <a:t> </a:t>
            </a:r>
            <a:br>
              <a:rPr kumimoji="0" lang="en-US" sz="1400" b="1" i="0" u="none" strike="noStrike" kern="1200" cap="none" spc="0" normalizeH="0" baseline="0" noProof="0">
                <a:ln>
                  <a:noFill/>
                </a:ln>
                <a:solidFill>
                  <a:srgbClr val="1B75BC"/>
                </a:solidFill>
                <a:effectLst/>
                <a:uLnTx/>
                <a:uFillTx/>
                <a:latin typeface="Arial" pitchFamily="34" charset="0"/>
                <a:ea typeface="+mn-ea"/>
                <a:cs typeface="Arial" pitchFamily="34" charset="0"/>
              </a:rPr>
            </a:br>
            <a:r>
              <a:rPr kumimoji="0" lang="en-US" sz="1400" b="1" i="0" u="none" strike="noStrike" kern="1200" cap="none" spc="0" normalizeH="0" baseline="30000" noProof="0">
                <a:ln>
                  <a:noFill/>
                </a:ln>
                <a:solidFill>
                  <a:srgbClr val="1B75BC"/>
                </a:solidFill>
                <a:effectLst/>
                <a:uLnTx/>
                <a:uFillTx/>
                <a:latin typeface="Arial" pitchFamily="34" charset="0"/>
                <a:ea typeface="+mn-ea"/>
                <a:cs typeface="Arial" pitchFamily="34" charset="0"/>
              </a:rPr>
              <a:t>Control of Companies</a:t>
            </a:r>
          </a:p>
        </p:txBody>
      </p:sp>
      <p:sp>
        <p:nvSpPr>
          <p:cNvPr id="24" name="TextBox 23"/>
          <p:cNvSpPr txBox="1"/>
          <p:nvPr/>
        </p:nvSpPr>
        <p:spPr>
          <a:xfrm>
            <a:off x="5873641" y="1543058"/>
            <a:ext cx="2028338" cy="287258"/>
          </a:xfrm>
          <a:prstGeom prst="rect">
            <a:avLst/>
          </a:prstGeom>
          <a:noFill/>
        </p:spPr>
        <p:txBody>
          <a:bodyPr wrap="square" lIns="0" tIns="0" rIns="0" bIns="0"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30000" noProof="0">
                <a:ln>
                  <a:noFill/>
                </a:ln>
                <a:solidFill>
                  <a:srgbClr val="267E7C"/>
                </a:solidFill>
                <a:effectLst/>
                <a:uLnTx/>
                <a:uFillTx/>
                <a:latin typeface="Arial" pitchFamily="34" charset="0"/>
                <a:ea typeface="+mn-ea"/>
                <a:cs typeface="Arial" pitchFamily="34" charset="0"/>
              </a:rPr>
              <a:t>Sustained Purchasing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30000" noProof="0">
                <a:ln>
                  <a:noFill/>
                </a:ln>
                <a:solidFill>
                  <a:srgbClr val="267E7C"/>
                </a:solidFill>
                <a:effectLst/>
                <a:uLnTx/>
                <a:uFillTx/>
                <a:latin typeface="Arial" pitchFamily="34" charset="0"/>
                <a:ea typeface="+mn-ea"/>
                <a:cs typeface="Arial" pitchFamily="34" charset="0"/>
              </a:rPr>
              <a:t>Power Across Generations</a:t>
            </a:r>
          </a:p>
        </p:txBody>
      </p:sp>
      <p:sp>
        <p:nvSpPr>
          <p:cNvPr id="25" name="TextBox 24"/>
          <p:cNvSpPr txBox="1"/>
          <p:nvPr/>
        </p:nvSpPr>
        <p:spPr>
          <a:xfrm>
            <a:off x="5412160" y="3018866"/>
            <a:ext cx="2773513" cy="430887"/>
          </a:xfrm>
          <a:prstGeom prst="rect">
            <a:avLst/>
          </a:prstGeom>
          <a:noFill/>
        </p:spPr>
        <p:txBody>
          <a:bodyPr wrap="square" lIns="0" tIns="0" rIns="0" bIns="0"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30000" noProof="0">
                <a:ln>
                  <a:noFill/>
                </a:ln>
                <a:solidFill>
                  <a:srgbClr val="7D599B"/>
                </a:solidFill>
                <a:effectLst/>
                <a:uLnTx/>
                <a:uFillTx/>
                <a:latin typeface="Arial" pitchFamily="34" charset="0"/>
                <a:ea typeface="+mn-ea"/>
                <a:cs typeface="Arial" pitchFamily="34" charset="0"/>
              </a:rPr>
              <a:t>Lifestyle Protection and </a:t>
            </a:r>
            <a:br>
              <a:rPr kumimoji="0" lang="en-US" sz="1400" b="1" i="0" u="none" strike="noStrike" kern="1200" cap="none" spc="0" normalizeH="0" baseline="30000" noProof="0">
                <a:ln>
                  <a:noFill/>
                </a:ln>
                <a:solidFill>
                  <a:srgbClr val="7D599B"/>
                </a:solidFill>
                <a:effectLst/>
                <a:uLnTx/>
                <a:uFillTx/>
                <a:latin typeface="Arial" pitchFamily="34" charset="0"/>
                <a:ea typeface="+mn-ea"/>
                <a:cs typeface="Arial" pitchFamily="34" charset="0"/>
              </a:rPr>
            </a:br>
            <a:r>
              <a:rPr kumimoji="0" lang="en-US" sz="1400" b="1" i="0" u="none" strike="noStrike" kern="1200" cap="none" spc="0" normalizeH="0" baseline="30000" noProof="0">
                <a:ln>
                  <a:noFill/>
                </a:ln>
                <a:solidFill>
                  <a:srgbClr val="7D599B"/>
                </a:solidFill>
                <a:effectLst/>
                <a:uLnTx/>
                <a:uFillTx/>
                <a:latin typeface="Arial" pitchFamily="34" charset="0"/>
                <a:ea typeface="+mn-ea"/>
                <a:cs typeface="Arial" pitchFamily="34" charset="0"/>
              </a:rPr>
              <a:t>Transfer of Wealth to </a:t>
            </a:r>
            <a:br>
              <a:rPr kumimoji="0" lang="en-US" sz="1400" b="1" i="0" u="none" strike="noStrike" kern="1200" cap="none" spc="0" normalizeH="0" baseline="30000" noProof="0">
                <a:ln>
                  <a:noFill/>
                </a:ln>
                <a:solidFill>
                  <a:srgbClr val="7D599B"/>
                </a:solidFill>
                <a:effectLst/>
                <a:uLnTx/>
                <a:uFillTx/>
                <a:latin typeface="Arial" pitchFamily="34" charset="0"/>
                <a:ea typeface="+mn-ea"/>
                <a:cs typeface="Arial" pitchFamily="34" charset="0"/>
              </a:rPr>
            </a:br>
            <a:r>
              <a:rPr kumimoji="0" lang="en-US" sz="1400" b="1" i="0" u="none" strike="noStrike" kern="1200" cap="none" spc="0" normalizeH="0" baseline="30000" noProof="0">
                <a:ln>
                  <a:noFill/>
                </a:ln>
                <a:solidFill>
                  <a:srgbClr val="7D599B"/>
                </a:solidFill>
                <a:effectLst/>
                <a:uLnTx/>
                <a:uFillTx/>
                <a:latin typeface="Arial" pitchFamily="34" charset="0"/>
                <a:ea typeface="+mn-ea"/>
                <a:cs typeface="Arial" pitchFamily="34" charset="0"/>
              </a:rPr>
              <a:t>Future Generations</a:t>
            </a:r>
          </a:p>
        </p:txBody>
      </p:sp>
      <p:sp>
        <p:nvSpPr>
          <p:cNvPr id="26" name="TextBox 25"/>
          <p:cNvSpPr txBox="1"/>
          <p:nvPr/>
        </p:nvSpPr>
        <p:spPr>
          <a:xfrm>
            <a:off x="1305523" y="978426"/>
            <a:ext cx="1426912" cy="287258"/>
          </a:xfrm>
          <a:prstGeom prst="rect">
            <a:avLst/>
          </a:prstGeom>
          <a:noFill/>
        </p:spPr>
        <p:txBody>
          <a:bodyPr wrap="square" lIns="0" tIns="0" rIns="0" bIns="0" rtlCol="0" anchor="ct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30000" noProof="0">
                <a:ln>
                  <a:noFill/>
                </a:ln>
                <a:solidFill>
                  <a:srgbClr val="DE5B49"/>
                </a:solidFill>
                <a:effectLst/>
                <a:uLnTx/>
                <a:uFillTx/>
                <a:latin typeface="Arial" pitchFamily="34" charset="0"/>
                <a:ea typeface="+mn-ea"/>
                <a:cs typeface="Arial" pitchFamily="34" charset="0"/>
              </a:rPr>
              <a:t>Family Unity and Preparing Next Gen</a:t>
            </a:r>
          </a:p>
        </p:txBody>
      </p:sp>
      <p:sp>
        <p:nvSpPr>
          <p:cNvPr id="27" name="TextBox 26"/>
          <p:cNvSpPr txBox="1"/>
          <p:nvPr/>
        </p:nvSpPr>
        <p:spPr>
          <a:xfrm>
            <a:off x="1399310" y="3960377"/>
            <a:ext cx="1804883" cy="287258"/>
          </a:xfrm>
          <a:prstGeom prst="rect">
            <a:avLst/>
          </a:prstGeom>
          <a:noFill/>
        </p:spPr>
        <p:txBody>
          <a:bodyPr wrap="square" lIns="0" tIns="0" rIns="0" bIns="0"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30000" noProof="0">
                <a:ln>
                  <a:noFill/>
                </a:ln>
                <a:solidFill>
                  <a:srgbClr val="F79015"/>
                </a:solidFill>
                <a:effectLst/>
                <a:uLnTx/>
                <a:uFillTx/>
                <a:latin typeface="Arial" pitchFamily="34" charset="0"/>
                <a:ea typeface="+mn-ea"/>
                <a:cs typeface="Arial" pitchFamily="34" charset="0"/>
              </a:rPr>
              <a:t>Impact and Rewards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30000" noProof="0">
                <a:ln>
                  <a:noFill/>
                </a:ln>
                <a:solidFill>
                  <a:srgbClr val="F79015"/>
                </a:solidFill>
                <a:effectLst/>
                <a:uLnTx/>
                <a:uFillTx/>
                <a:latin typeface="Arial" pitchFamily="34" charset="0"/>
                <a:ea typeface="+mn-ea"/>
                <a:cs typeface="Arial" pitchFamily="34" charset="0"/>
              </a:rPr>
              <a:t>from Shared Giving</a:t>
            </a:r>
          </a:p>
        </p:txBody>
      </p:sp>
      <p:sp>
        <p:nvSpPr>
          <p:cNvPr id="28" name="Text Box 17"/>
          <p:cNvSpPr txBox="1">
            <a:spLocks noChangeArrowheads="1"/>
          </p:cNvSpPr>
          <p:nvPr/>
        </p:nvSpPr>
        <p:spPr bwMode="auto">
          <a:xfrm>
            <a:off x="6798917" y="4943414"/>
            <a:ext cx="2702322" cy="213585"/>
          </a:xfrm>
          <a:prstGeom prst="rect">
            <a:avLst/>
          </a:prstGeom>
          <a:noFill/>
          <a:ln w="9525">
            <a:noFill/>
            <a:miter lim="800000"/>
            <a:headEnd/>
            <a:tailEnd/>
          </a:ln>
        </p:spPr>
        <p:txBody>
          <a:bodyPr wrap="square" anchor="b">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788" b="0" i="1" u="none" strike="noStrike" kern="1200" cap="none" spc="0" normalizeH="0" baseline="0" noProof="0">
                <a:ln>
                  <a:noFill/>
                </a:ln>
                <a:solidFill>
                  <a:srgbClr val="000000"/>
                </a:solidFill>
                <a:effectLst/>
                <a:uLnTx/>
                <a:uFillTx/>
                <a:latin typeface="Arial" charset="0"/>
                <a:ea typeface="+mn-ea"/>
                <a:cs typeface="Arial" charset="0"/>
              </a:rPr>
              <a:t>Source: Family Office Exchange Research</a:t>
            </a:r>
          </a:p>
        </p:txBody>
      </p:sp>
      <p:sp>
        <p:nvSpPr>
          <p:cNvPr id="5" name="Isosceles Triangle 4">
            <a:extLst>
              <a:ext uri="{FF2B5EF4-FFF2-40B4-BE49-F238E27FC236}">
                <a16:creationId xmlns:a16="http://schemas.microsoft.com/office/drawing/2014/main" id="{8360391D-E353-4020-AC0C-AB84355CDCCA}"/>
              </a:ext>
            </a:extLst>
          </p:cNvPr>
          <p:cNvSpPr/>
          <p:nvPr/>
        </p:nvSpPr>
        <p:spPr>
          <a:xfrm rot="14046174">
            <a:off x="2093233" y="3402260"/>
            <a:ext cx="320207" cy="276041"/>
          </a:xfrm>
          <a:prstGeom prst="triangle">
            <a:avLst/>
          </a:prstGeom>
          <a:solidFill>
            <a:srgbClr val="F790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sp>
        <p:nvSpPr>
          <p:cNvPr id="29" name="Isosceles Triangle 28">
            <a:extLst>
              <a:ext uri="{FF2B5EF4-FFF2-40B4-BE49-F238E27FC236}">
                <a16:creationId xmlns:a16="http://schemas.microsoft.com/office/drawing/2014/main" id="{4CFB6B19-03B4-4377-A544-3C728E5DA531}"/>
              </a:ext>
            </a:extLst>
          </p:cNvPr>
          <p:cNvSpPr/>
          <p:nvPr/>
        </p:nvSpPr>
        <p:spPr>
          <a:xfrm rot="18259412">
            <a:off x="2100089" y="1315486"/>
            <a:ext cx="320207" cy="276041"/>
          </a:xfrm>
          <a:prstGeom prst="triangle">
            <a:avLst/>
          </a:prstGeom>
          <a:solidFill>
            <a:srgbClr val="DE5B49"/>
          </a:solidFill>
          <a:ln>
            <a:solidFill>
              <a:srgbClr val="DE5B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sp>
        <p:nvSpPr>
          <p:cNvPr id="30" name="Isosceles Triangle 29">
            <a:extLst>
              <a:ext uri="{FF2B5EF4-FFF2-40B4-BE49-F238E27FC236}">
                <a16:creationId xmlns:a16="http://schemas.microsoft.com/office/drawing/2014/main" id="{7A6F138C-41C8-454C-B533-B96644CDE43A}"/>
              </a:ext>
            </a:extLst>
          </p:cNvPr>
          <p:cNvSpPr/>
          <p:nvPr/>
        </p:nvSpPr>
        <p:spPr>
          <a:xfrm rot="16200000">
            <a:off x="4906287" y="759458"/>
            <a:ext cx="320207" cy="276041"/>
          </a:xfrm>
          <a:prstGeom prst="triangle">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sp>
        <p:nvSpPr>
          <p:cNvPr id="31" name="Isosceles Triangle 30">
            <a:extLst>
              <a:ext uri="{FF2B5EF4-FFF2-40B4-BE49-F238E27FC236}">
                <a16:creationId xmlns:a16="http://schemas.microsoft.com/office/drawing/2014/main" id="{0356E7D8-A30D-46A2-B5D1-D1608862DD1D}"/>
              </a:ext>
            </a:extLst>
          </p:cNvPr>
          <p:cNvSpPr/>
          <p:nvPr/>
        </p:nvSpPr>
        <p:spPr>
          <a:xfrm rot="4489639">
            <a:off x="5783146" y="1790930"/>
            <a:ext cx="320207" cy="276041"/>
          </a:xfrm>
          <a:prstGeom prst="triangle">
            <a:avLst/>
          </a:prstGeom>
          <a:solidFill>
            <a:srgbClr val="267E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sp>
        <p:nvSpPr>
          <p:cNvPr id="32" name="Isosceles Triangle 31">
            <a:extLst>
              <a:ext uri="{FF2B5EF4-FFF2-40B4-BE49-F238E27FC236}">
                <a16:creationId xmlns:a16="http://schemas.microsoft.com/office/drawing/2014/main" id="{D1AA0F17-7131-473A-BE15-62F1AB974232}"/>
              </a:ext>
            </a:extLst>
          </p:cNvPr>
          <p:cNvSpPr/>
          <p:nvPr/>
        </p:nvSpPr>
        <p:spPr>
          <a:xfrm rot="6802884">
            <a:off x="5696529" y="3103008"/>
            <a:ext cx="320207" cy="276041"/>
          </a:xfrm>
          <a:prstGeom prst="triangle">
            <a:avLst/>
          </a:prstGeom>
          <a:solidFill>
            <a:srgbClr val="7D59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7D599B"/>
              </a:solidFill>
              <a:effectLst/>
              <a:uLnTx/>
              <a:uFillTx/>
              <a:latin typeface="Calibri"/>
              <a:ea typeface="+mn-ea"/>
              <a:cs typeface="+mn-cs"/>
            </a:endParaRPr>
          </a:p>
        </p:txBody>
      </p:sp>
    </p:spTree>
    <p:extLst>
      <p:ext uri="{BB962C8B-B14F-4D97-AF65-F5344CB8AC3E}">
        <p14:creationId xmlns:p14="http://schemas.microsoft.com/office/powerpoint/2010/main" val="16438530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CC021-2CA2-46C4-839D-534D1AD030D7}"/>
              </a:ext>
            </a:extLst>
          </p:cNvPr>
          <p:cNvSpPr>
            <a:spLocks noGrp="1"/>
          </p:cNvSpPr>
          <p:nvPr>
            <p:ph type="title"/>
          </p:nvPr>
        </p:nvSpPr>
        <p:spPr/>
        <p:txBody>
          <a:bodyPr/>
          <a:lstStyle/>
          <a:p>
            <a:r>
              <a:rPr lang="en-US"/>
              <a:t>Define Family Learning Goals</a:t>
            </a:r>
          </a:p>
        </p:txBody>
      </p:sp>
      <p:graphicFrame>
        <p:nvGraphicFramePr>
          <p:cNvPr id="3" name="Content Placeholder 4">
            <a:extLst>
              <a:ext uri="{FF2B5EF4-FFF2-40B4-BE49-F238E27FC236}">
                <a16:creationId xmlns:a16="http://schemas.microsoft.com/office/drawing/2014/main" id="{949247DD-BAF9-499B-91BC-518D849AAE35}"/>
              </a:ext>
            </a:extLst>
          </p:cNvPr>
          <p:cNvGraphicFramePr>
            <a:graphicFrameLocks/>
          </p:cNvGraphicFramePr>
          <p:nvPr>
            <p:extLst>
              <p:ext uri="{D42A27DB-BD31-4B8C-83A1-F6EECF244321}">
                <p14:modId xmlns:p14="http://schemas.microsoft.com/office/powerpoint/2010/main" val="2054687254"/>
              </p:ext>
            </p:extLst>
          </p:nvPr>
        </p:nvGraphicFramePr>
        <p:xfrm>
          <a:off x="533400" y="798513"/>
          <a:ext cx="2552700" cy="38306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Content Placeholder 8">
            <a:extLst>
              <a:ext uri="{FF2B5EF4-FFF2-40B4-BE49-F238E27FC236}">
                <a16:creationId xmlns:a16="http://schemas.microsoft.com/office/drawing/2014/main" id="{E5AD7505-0B9E-43DB-B6A4-29F952016BCA}"/>
              </a:ext>
            </a:extLst>
          </p:cNvPr>
          <p:cNvSpPr txBox="1">
            <a:spLocks/>
          </p:cNvSpPr>
          <p:nvPr/>
        </p:nvSpPr>
        <p:spPr>
          <a:xfrm>
            <a:off x="4008941" y="1428967"/>
            <a:ext cx="4432956" cy="228556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10000"/>
              </a:lnSpc>
              <a:spcBef>
                <a:spcPts val="0"/>
              </a:spcBef>
              <a:spcAft>
                <a:spcPts val="900"/>
              </a:spcAft>
              <a:buFont typeface="Arial" pitchFamily="34" charset="0"/>
              <a:buNone/>
            </a:pPr>
            <a:r>
              <a:rPr lang="en-US" sz="1600" b="1">
                <a:solidFill>
                  <a:srgbClr val="0F75BC"/>
                </a:solidFill>
              </a:rPr>
              <a:t>Common Family Learning Goals:</a:t>
            </a:r>
          </a:p>
          <a:p>
            <a:pPr>
              <a:lnSpc>
                <a:spcPct val="110000"/>
              </a:lnSpc>
              <a:spcBef>
                <a:spcPts val="0"/>
              </a:spcBef>
              <a:spcAft>
                <a:spcPts val="900"/>
              </a:spcAft>
            </a:pPr>
            <a:r>
              <a:rPr lang="en-US" sz="1600"/>
              <a:t>Responsible Ownership &amp; Stewardship</a:t>
            </a:r>
          </a:p>
          <a:p>
            <a:pPr>
              <a:lnSpc>
                <a:spcPct val="110000"/>
              </a:lnSpc>
              <a:spcBef>
                <a:spcPts val="0"/>
              </a:spcBef>
              <a:spcAft>
                <a:spcPts val="900"/>
              </a:spcAft>
            </a:pPr>
            <a:r>
              <a:rPr lang="en-US" sz="1600"/>
              <a:t>Financial Literacy</a:t>
            </a:r>
          </a:p>
          <a:p>
            <a:pPr>
              <a:lnSpc>
                <a:spcPct val="110000"/>
              </a:lnSpc>
              <a:spcBef>
                <a:spcPts val="0"/>
              </a:spcBef>
              <a:spcAft>
                <a:spcPts val="900"/>
              </a:spcAft>
            </a:pPr>
            <a:r>
              <a:rPr lang="en-US" sz="1600"/>
              <a:t>Personal Growth and Family Harmony</a:t>
            </a:r>
          </a:p>
          <a:p>
            <a:pPr>
              <a:lnSpc>
                <a:spcPct val="110000"/>
              </a:lnSpc>
              <a:spcBef>
                <a:spcPts val="0"/>
              </a:spcBef>
              <a:spcAft>
                <a:spcPts val="900"/>
              </a:spcAft>
            </a:pPr>
            <a:r>
              <a:rPr lang="en-US" sz="1600"/>
              <a:t>Preparation for Transition</a:t>
            </a:r>
          </a:p>
          <a:p>
            <a:pPr>
              <a:lnSpc>
                <a:spcPct val="110000"/>
              </a:lnSpc>
              <a:spcBef>
                <a:spcPts val="0"/>
              </a:spcBef>
              <a:spcAft>
                <a:spcPts val="900"/>
              </a:spcAft>
            </a:pPr>
            <a:r>
              <a:rPr lang="en-US" sz="1600"/>
              <a:t>Family Engagement</a:t>
            </a:r>
          </a:p>
          <a:p>
            <a:pPr>
              <a:lnSpc>
                <a:spcPct val="110000"/>
              </a:lnSpc>
              <a:spcBef>
                <a:spcPts val="0"/>
              </a:spcBef>
              <a:spcAft>
                <a:spcPts val="900"/>
              </a:spcAft>
            </a:pPr>
            <a:endParaRPr lang="en-US" sz="1600" b="1">
              <a:solidFill>
                <a:srgbClr val="0F75BC"/>
              </a:solidFill>
            </a:endParaRPr>
          </a:p>
          <a:p>
            <a:pPr>
              <a:spcBef>
                <a:spcPts val="0"/>
              </a:spcBef>
              <a:spcAft>
                <a:spcPts val="600"/>
              </a:spcAft>
              <a:buClr>
                <a:srgbClr val="0F75BC"/>
              </a:buClr>
              <a:buFont typeface="Wingdings" panose="05000000000000000000" pitchFamily="2" charset="2"/>
              <a:buChar char="q"/>
            </a:pPr>
            <a:endParaRPr lang="en-US" sz="1600">
              <a:latin typeface="Frutiger LT 55 Roman" pitchFamily="18" charset="0"/>
            </a:endParaRPr>
          </a:p>
        </p:txBody>
      </p:sp>
      <p:sp>
        <p:nvSpPr>
          <p:cNvPr id="5" name="Text Box 17">
            <a:extLst>
              <a:ext uri="{FF2B5EF4-FFF2-40B4-BE49-F238E27FC236}">
                <a16:creationId xmlns:a16="http://schemas.microsoft.com/office/drawing/2014/main" id="{5BEB57CF-1C09-4FB7-AEB9-00904B321074}"/>
              </a:ext>
            </a:extLst>
          </p:cNvPr>
          <p:cNvSpPr txBox="1">
            <a:spLocks noChangeArrowheads="1"/>
          </p:cNvSpPr>
          <p:nvPr/>
        </p:nvSpPr>
        <p:spPr bwMode="auto">
          <a:xfrm>
            <a:off x="6823256" y="4919747"/>
            <a:ext cx="2702322" cy="213585"/>
          </a:xfrm>
          <a:prstGeom prst="rect">
            <a:avLst/>
          </a:prstGeom>
          <a:noFill/>
          <a:ln w="9525">
            <a:noFill/>
            <a:miter lim="800000"/>
            <a:headEnd/>
            <a:tailEnd/>
          </a:ln>
        </p:spPr>
        <p:txBody>
          <a:bodyPr wrap="square" anchor="b">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788" b="0" i="1" u="none" strike="noStrike" kern="1200" cap="none" spc="0" normalizeH="0" baseline="0" noProof="0">
                <a:ln>
                  <a:noFill/>
                </a:ln>
                <a:solidFill>
                  <a:srgbClr val="000000"/>
                </a:solidFill>
                <a:effectLst/>
                <a:uLnTx/>
                <a:uFillTx/>
                <a:latin typeface="Arial" charset="0"/>
                <a:ea typeface="+mn-ea"/>
                <a:cs typeface="Arial" charset="0"/>
              </a:rPr>
              <a:t>Source: 2018 FOX Family Learning Survey</a:t>
            </a:r>
          </a:p>
        </p:txBody>
      </p:sp>
    </p:spTree>
    <p:extLst>
      <p:ext uri="{BB962C8B-B14F-4D97-AF65-F5344CB8AC3E}">
        <p14:creationId xmlns:p14="http://schemas.microsoft.com/office/powerpoint/2010/main" val="22279580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94295-2715-46CC-82AF-2149419F1708}"/>
              </a:ext>
            </a:extLst>
          </p:cNvPr>
          <p:cNvSpPr>
            <a:spLocks noGrp="1"/>
          </p:cNvSpPr>
          <p:nvPr>
            <p:ph type="title"/>
          </p:nvPr>
        </p:nvSpPr>
        <p:spPr>
          <a:xfrm>
            <a:off x="304800" y="40997"/>
            <a:ext cx="7408282" cy="442927"/>
          </a:xfrm>
        </p:spPr>
        <p:txBody>
          <a:bodyPr/>
          <a:lstStyle/>
          <a:p>
            <a:r>
              <a:rPr lang="en-US"/>
              <a:t>Example: Family Philanthropy Goal</a:t>
            </a:r>
          </a:p>
        </p:txBody>
      </p:sp>
      <p:graphicFrame>
        <p:nvGraphicFramePr>
          <p:cNvPr id="3" name="Diagram 2">
            <a:extLst>
              <a:ext uri="{FF2B5EF4-FFF2-40B4-BE49-F238E27FC236}">
                <a16:creationId xmlns:a16="http://schemas.microsoft.com/office/drawing/2014/main" id="{17CD5104-F970-4317-915E-D475E274321B}"/>
              </a:ext>
            </a:extLst>
          </p:cNvPr>
          <p:cNvGraphicFramePr/>
          <p:nvPr>
            <p:extLst>
              <p:ext uri="{D42A27DB-BD31-4B8C-83A1-F6EECF244321}">
                <p14:modId xmlns:p14="http://schemas.microsoft.com/office/powerpoint/2010/main" val="1320005416"/>
              </p:ext>
            </p:extLst>
          </p:nvPr>
        </p:nvGraphicFramePr>
        <p:xfrm>
          <a:off x="304800" y="604726"/>
          <a:ext cx="8552120" cy="39340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930479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1FB5FAC-4B11-4ED2-9FEE-AFA09BABECB6}"/>
              </a:ext>
            </a:extLst>
          </p:cNvPr>
          <p:cNvSpPr>
            <a:spLocks noGrp="1"/>
          </p:cNvSpPr>
          <p:nvPr>
            <p:ph type="title"/>
          </p:nvPr>
        </p:nvSpPr>
        <p:spPr>
          <a:xfrm>
            <a:off x="304800" y="33323"/>
            <a:ext cx="7408282" cy="442927"/>
          </a:xfrm>
        </p:spPr>
        <p:txBody>
          <a:bodyPr/>
          <a:lstStyle/>
          <a:p>
            <a:r>
              <a:rPr lang="en-US" sz="2800"/>
              <a:t>Learning Goals from Families</a:t>
            </a:r>
          </a:p>
        </p:txBody>
      </p:sp>
      <p:sp>
        <p:nvSpPr>
          <p:cNvPr id="14" name="Rectangle 13">
            <a:extLst>
              <a:ext uri="{FF2B5EF4-FFF2-40B4-BE49-F238E27FC236}">
                <a16:creationId xmlns:a16="http://schemas.microsoft.com/office/drawing/2014/main" id="{87389099-50FC-4E9A-82E9-08814B42809E}"/>
              </a:ext>
            </a:extLst>
          </p:cNvPr>
          <p:cNvSpPr>
            <a:spLocks noChangeAspect="1"/>
          </p:cNvSpPr>
          <p:nvPr/>
        </p:nvSpPr>
        <p:spPr>
          <a:xfrm>
            <a:off x="318254" y="688414"/>
            <a:ext cx="6505002" cy="312657"/>
          </a:xfrm>
          <a:prstGeom prst="rect">
            <a:avLst/>
          </a:prstGeom>
          <a:noFill/>
        </p:spPr>
        <p:txBody>
          <a:bodyPr wrap="square" lIns="0" tIns="0" rIns="0" bIns="0" anchor="ctr" anchorCtr="0">
            <a:noAutofit/>
          </a:bodyPr>
          <a:lstStyle/>
          <a:p>
            <a:r>
              <a:rPr lang="en-US" sz="1200" b="1">
                <a:solidFill>
                  <a:schemeClr val="accent4"/>
                </a:solidFill>
                <a:latin typeface="Arial" pitchFamily="34" charset="0"/>
              </a:rPr>
              <a:t>Please describe the goals for your family learning and development program </a:t>
            </a:r>
            <a:r>
              <a:rPr lang="en-US" sz="1200">
                <a:solidFill>
                  <a:schemeClr val="tx1">
                    <a:lumMod val="50000"/>
                    <a:lumOff val="50000"/>
                  </a:schemeClr>
                </a:solidFill>
                <a:latin typeface="Arial" pitchFamily="34" charset="0"/>
              </a:rPr>
              <a:t>(n=55)</a:t>
            </a:r>
            <a:endParaRPr lang="en-US" sz="1200" i="1">
              <a:solidFill>
                <a:schemeClr val="tx1">
                  <a:lumMod val="50000"/>
                  <a:lumOff val="50000"/>
                </a:schemeClr>
              </a:solidFill>
              <a:latin typeface="Arial" pitchFamily="34" charset="0"/>
            </a:endParaRPr>
          </a:p>
        </p:txBody>
      </p:sp>
      <p:graphicFrame>
        <p:nvGraphicFramePr>
          <p:cNvPr id="16" name="Table 15">
            <a:extLst>
              <a:ext uri="{FF2B5EF4-FFF2-40B4-BE49-F238E27FC236}">
                <a16:creationId xmlns:a16="http://schemas.microsoft.com/office/drawing/2014/main" id="{6000335E-82A0-443F-9273-578F280EEF26}"/>
              </a:ext>
            </a:extLst>
          </p:cNvPr>
          <p:cNvGraphicFramePr>
            <a:graphicFrameLocks noGrp="1" noChangeAspect="1"/>
          </p:cNvGraphicFramePr>
          <p:nvPr>
            <p:extLst>
              <p:ext uri="{D42A27DB-BD31-4B8C-83A1-F6EECF244321}">
                <p14:modId xmlns:p14="http://schemas.microsoft.com/office/powerpoint/2010/main" val="3595621765"/>
              </p:ext>
            </p:extLst>
          </p:nvPr>
        </p:nvGraphicFramePr>
        <p:xfrm>
          <a:off x="304800" y="998826"/>
          <a:ext cx="8354410" cy="3923167"/>
        </p:xfrm>
        <a:graphic>
          <a:graphicData uri="http://schemas.openxmlformats.org/drawingml/2006/table">
            <a:tbl>
              <a:tblPr firstRow="1" bandRow="1">
                <a:tableStyleId>{5C22544A-7EE6-4342-B048-85BDC9FD1C3A}</a:tableStyleId>
              </a:tblPr>
              <a:tblGrid>
                <a:gridCol w="2784803">
                  <a:extLst>
                    <a:ext uri="{9D8B030D-6E8A-4147-A177-3AD203B41FA5}">
                      <a16:colId xmlns:a16="http://schemas.microsoft.com/office/drawing/2014/main" val="20000"/>
                    </a:ext>
                  </a:extLst>
                </a:gridCol>
                <a:gridCol w="2784804">
                  <a:extLst>
                    <a:ext uri="{9D8B030D-6E8A-4147-A177-3AD203B41FA5}">
                      <a16:colId xmlns:a16="http://schemas.microsoft.com/office/drawing/2014/main" val="20001"/>
                    </a:ext>
                  </a:extLst>
                </a:gridCol>
                <a:gridCol w="2784803">
                  <a:extLst>
                    <a:ext uri="{9D8B030D-6E8A-4147-A177-3AD203B41FA5}">
                      <a16:colId xmlns:a16="http://schemas.microsoft.com/office/drawing/2014/main" val="20002"/>
                    </a:ext>
                  </a:extLst>
                </a:gridCol>
              </a:tblGrid>
              <a:tr h="8722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a:solidFill>
                            <a:srgbClr val="00B050"/>
                          </a:solidFill>
                          <a:latin typeface="Arial" panose="020B0604020202020204" pitchFamily="34" charset="0"/>
                          <a:cs typeface="Arial" panose="020B0604020202020204" pitchFamily="34" charset="0"/>
                        </a:rPr>
                        <a:t>33</a:t>
                      </a:r>
                      <a:r>
                        <a:rPr lang="en-US" sz="2000" b="1" baseline="30000">
                          <a:solidFill>
                            <a:srgbClr val="00B050"/>
                          </a:solidFill>
                          <a:latin typeface="Arial" panose="020B0604020202020204" pitchFamily="34" charset="0"/>
                          <a:cs typeface="Arial" panose="020B0604020202020204" pitchFamily="34" charset="0"/>
                        </a:rPr>
                        <a:t>%</a:t>
                      </a:r>
                      <a:r>
                        <a:rPr lang="en-US" sz="1400" b="1">
                          <a:solidFill>
                            <a:srgbClr val="00B050"/>
                          </a:solidFill>
                          <a:latin typeface="Arial" panose="020B0604020202020204" pitchFamily="34" charset="0"/>
                          <a:cs typeface="Arial" panose="020B0604020202020204" pitchFamily="34" charset="0"/>
                        </a:rPr>
                        <a:t> </a:t>
                      </a:r>
                      <a:br>
                        <a:rPr lang="en-US" sz="1400" b="1">
                          <a:solidFill>
                            <a:srgbClr val="00B050"/>
                          </a:solidFill>
                          <a:latin typeface="Arial" panose="020B0604020202020204" pitchFamily="34" charset="0"/>
                          <a:cs typeface="Arial" panose="020B0604020202020204" pitchFamily="34" charset="0"/>
                        </a:rPr>
                      </a:br>
                      <a:r>
                        <a:rPr lang="en-US" sz="1100" b="1">
                          <a:solidFill>
                            <a:srgbClr val="00B050"/>
                          </a:solidFill>
                          <a:latin typeface="Arial" panose="020B0604020202020204" pitchFamily="34" charset="0"/>
                          <a:cs typeface="Arial" panose="020B0604020202020204" pitchFamily="34" charset="0"/>
                        </a:rPr>
                        <a:t>Responsible</a:t>
                      </a:r>
                      <a:r>
                        <a:rPr lang="en-US" sz="1100" b="1" baseline="0">
                          <a:solidFill>
                            <a:srgbClr val="00B050"/>
                          </a:solidFill>
                          <a:latin typeface="Arial" panose="020B0604020202020204" pitchFamily="34" charset="0"/>
                          <a:cs typeface="Arial" panose="020B0604020202020204" pitchFamily="34" charset="0"/>
                        </a:rPr>
                        <a:t> </a:t>
                      </a:r>
                      <a:r>
                        <a:rPr lang="en-US" sz="1100" b="1">
                          <a:solidFill>
                            <a:srgbClr val="00B050"/>
                          </a:solidFill>
                          <a:latin typeface="Arial" panose="020B0604020202020204" pitchFamily="34" charset="0"/>
                          <a:cs typeface="Arial" panose="020B0604020202020204" pitchFamily="34" charset="0"/>
                        </a:rPr>
                        <a:t>Ownership </a:t>
                      </a:r>
                      <a:br>
                        <a:rPr lang="en-US" sz="1100" b="1">
                          <a:solidFill>
                            <a:srgbClr val="00B050"/>
                          </a:solidFill>
                          <a:latin typeface="Arial" panose="020B0604020202020204" pitchFamily="34" charset="0"/>
                          <a:cs typeface="Arial" panose="020B0604020202020204" pitchFamily="34" charset="0"/>
                        </a:rPr>
                      </a:br>
                      <a:r>
                        <a:rPr lang="en-US" sz="1100" b="1">
                          <a:solidFill>
                            <a:srgbClr val="00B050"/>
                          </a:solidFill>
                          <a:latin typeface="Arial" panose="020B0604020202020204" pitchFamily="34" charset="0"/>
                          <a:cs typeface="Arial" panose="020B0604020202020204" pitchFamily="34" charset="0"/>
                        </a:rPr>
                        <a:t>and Stewardship</a:t>
                      </a:r>
                      <a:endParaRPr lang="en-US" sz="1000" b="1">
                        <a:solidFill>
                          <a:srgbClr val="00B050"/>
                        </a:solidFill>
                        <a:latin typeface="Arial" panose="020B0604020202020204" pitchFamily="34" charset="0"/>
                        <a:cs typeface="Arial" panose="020B0604020202020204" pitchFamily="34" charset="0"/>
                      </a:endParaRPr>
                    </a:p>
                  </a:txBody>
                  <a:tcPr marL="137160" marR="137160" marT="47126" marB="47126" anchor="ctr">
                    <a:lnL w="12700" cap="flat" cmpd="sng" algn="ctr">
                      <a:no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a:t>
                      </a:r>
                      <a:r>
                        <a:rPr kumimoji="0" lang="en-US" sz="1000" b="0" i="1"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Develop family members and owners that make wise decisions in line with the founder's principles.”</a:t>
                      </a:r>
                    </a:p>
                  </a:txBody>
                  <a:tcPr marL="137160" marR="137160" marT="47126" marB="47126"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0" lang="en-US" sz="1000" b="0" i="1"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“The primary goal is to prepare the third generation to grow into the roles their parents currently play as far as stewards of the family legacy and family assets.”</a:t>
                      </a:r>
                    </a:p>
                  </a:txBody>
                  <a:tcPr marL="137160" marR="137160" marT="47126" marB="47126" anchor="ctr">
                    <a:lnL w="12700"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589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a:solidFill>
                            <a:srgbClr val="F79015"/>
                          </a:solidFill>
                          <a:latin typeface="Arial" panose="020B0604020202020204" pitchFamily="34" charset="0"/>
                          <a:cs typeface="Arial" panose="020B0604020202020204" pitchFamily="34" charset="0"/>
                        </a:rPr>
                        <a:t>20</a:t>
                      </a:r>
                      <a:r>
                        <a:rPr lang="en-US" sz="2000" b="1" baseline="30000">
                          <a:solidFill>
                            <a:srgbClr val="F79015"/>
                          </a:solidFill>
                          <a:latin typeface="Arial" panose="020B0604020202020204" pitchFamily="34" charset="0"/>
                          <a:cs typeface="Arial" panose="020B0604020202020204" pitchFamily="34" charset="0"/>
                        </a:rPr>
                        <a:t>%</a:t>
                      </a:r>
                      <a:r>
                        <a:rPr lang="en-US" sz="1100" b="1">
                          <a:solidFill>
                            <a:srgbClr val="F79015"/>
                          </a:solidFill>
                          <a:latin typeface="Arial" panose="020B0604020202020204" pitchFamily="34" charset="0"/>
                          <a:cs typeface="Arial" panose="020B0604020202020204" pitchFamily="34" charset="0"/>
                        </a:rPr>
                        <a:t> </a:t>
                      </a:r>
                      <a:br>
                        <a:rPr lang="en-US" sz="1100" b="1">
                          <a:solidFill>
                            <a:srgbClr val="F79015"/>
                          </a:solidFill>
                          <a:latin typeface="Arial" panose="020B0604020202020204" pitchFamily="34" charset="0"/>
                          <a:cs typeface="Arial" panose="020B0604020202020204" pitchFamily="34" charset="0"/>
                        </a:rPr>
                      </a:br>
                      <a:r>
                        <a:rPr lang="en-US" sz="1100" b="1">
                          <a:solidFill>
                            <a:srgbClr val="F79015"/>
                          </a:solidFill>
                          <a:latin typeface="Arial" panose="020B0604020202020204" pitchFamily="34" charset="0"/>
                          <a:cs typeface="Arial" panose="020B0604020202020204" pitchFamily="34" charset="0"/>
                        </a:rPr>
                        <a:t>Financial Literacy</a:t>
                      </a:r>
                    </a:p>
                  </a:txBody>
                  <a:tcPr marL="137160" marR="137160" marT="47126" marB="47126" anchor="ctr">
                    <a:lnL w="12700" cap="flat" cmpd="sng" algn="ctr">
                      <a:no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0" lang="en-US" sz="1000" b="0" i="1"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“To be able to read bank statements, tax returns and 10-K’s.To know what you own, how you own it, and why you own it. To have all of the appropriate estate documents.” </a:t>
                      </a:r>
                    </a:p>
                  </a:txBody>
                  <a:tcPr marL="137160" marR="137160" marT="89947" marB="89947" anchor="ctr">
                    <a:lnL w="12700"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a:ln>
                          <a:noFill/>
                        </a:ln>
                        <a:solidFill>
                          <a:schemeClr val="accent3"/>
                        </a:solidFill>
                        <a:effectLst/>
                        <a:uLnTx/>
                        <a:uFillTx/>
                        <a:latin typeface="Arial" panose="020B0604020202020204" pitchFamily="34" charset="0"/>
                        <a:ea typeface="+mn-ea"/>
                        <a:cs typeface="Arial" panose="020B0604020202020204" pitchFamily="34" charset="0"/>
                      </a:endParaRPr>
                    </a:p>
                  </a:txBody>
                  <a:tcPr marL="137160" marR="137160" marT="91440" marB="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7518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a:solidFill>
                            <a:srgbClr val="7D599B"/>
                          </a:solidFill>
                          <a:latin typeface="Arial" panose="020B0604020202020204" pitchFamily="34" charset="0"/>
                          <a:cs typeface="Arial" panose="020B0604020202020204" pitchFamily="34" charset="0"/>
                        </a:rPr>
                        <a:t>12</a:t>
                      </a:r>
                      <a:r>
                        <a:rPr lang="en-US" sz="2000" b="1" baseline="30000">
                          <a:solidFill>
                            <a:srgbClr val="7D599B"/>
                          </a:solidFill>
                          <a:latin typeface="Arial" panose="020B0604020202020204" pitchFamily="34" charset="0"/>
                          <a:cs typeface="Arial" panose="020B0604020202020204" pitchFamily="34" charset="0"/>
                        </a:rPr>
                        <a:t>%</a:t>
                      </a:r>
                      <a:r>
                        <a:rPr lang="en-US" sz="2000" b="1" baseline="0">
                          <a:solidFill>
                            <a:srgbClr val="7D599B"/>
                          </a:solidFill>
                          <a:latin typeface="Arial" panose="020B0604020202020204" pitchFamily="34" charset="0"/>
                          <a:cs typeface="Arial" panose="020B0604020202020204" pitchFamily="34" charset="0"/>
                        </a:rPr>
                        <a:t> </a:t>
                      </a:r>
                      <a:br>
                        <a:rPr lang="en-US" sz="2000" b="1" baseline="0">
                          <a:solidFill>
                            <a:srgbClr val="7D599B"/>
                          </a:solidFill>
                          <a:latin typeface="Arial" panose="020B0604020202020204" pitchFamily="34" charset="0"/>
                          <a:cs typeface="Arial" panose="020B0604020202020204" pitchFamily="34" charset="0"/>
                        </a:rPr>
                      </a:br>
                      <a:r>
                        <a:rPr lang="en-US" sz="1100" b="1">
                          <a:solidFill>
                            <a:srgbClr val="7D599B"/>
                          </a:solidFill>
                          <a:latin typeface="Arial" panose="020B0604020202020204" pitchFamily="34" charset="0"/>
                          <a:cs typeface="Arial" panose="020B0604020202020204" pitchFamily="34" charset="0"/>
                        </a:rPr>
                        <a:t>Personal Growth </a:t>
                      </a:r>
                      <a:br>
                        <a:rPr lang="en-US" sz="1100" b="1">
                          <a:solidFill>
                            <a:srgbClr val="7D599B"/>
                          </a:solidFill>
                          <a:latin typeface="Arial" panose="020B0604020202020204" pitchFamily="34" charset="0"/>
                          <a:cs typeface="Arial" panose="020B0604020202020204" pitchFamily="34" charset="0"/>
                        </a:rPr>
                      </a:br>
                      <a:r>
                        <a:rPr lang="en-US" sz="1100" b="1">
                          <a:solidFill>
                            <a:srgbClr val="7D599B"/>
                          </a:solidFill>
                          <a:latin typeface="Arial" panose="020B0604020202020204" pitchFamily="34" charset="0"/>
                          <a:cs typeface="Arial" panose="020B0604020202020204" pitchFamily="34" charset="0"/>
                        </a:rPr>
                        <a:t>and</a:t>
                      </a:r>
                      <a:r>
                        <a:rPr lang="en-US" sz="1100" b="1" baseline="0">
                          <a:solidFill>
                            <a:srgbClr val="7D599B"/>
                          </a:solidFill>
                          <a:latin typeface="Arial" panose="020B0604020202020204" pitchFamily="34" charset="0"/>
                          <a:cs typeface="Arial" panose="020B0604020202020204" pitchFamily="34" charset="0"/>
                        </a:rPr>
                        <a:t> </a:t>
                      </a:r>
                      <a:r>
                        <a:rPr lang="en-US" sz="1100" b="1">
                          <a:solidFill>
                            <a:srgbClr val="7D599B"/>
                          </a:solidFill>
                          <a:latin typeface="Arial" panose="020B0604020202020204" pitchFamily="34" charset="0"/>
                          <a:cs typeface="Arial" panose="020B0604020202020204" pitchFamily="34" charset="0"/>
                        </a:rPr>
                        <a:t>Family Harmony</a:t>
                      </a:r>
                    </a:p>
                  </a:txBody>
                  <a:tcPr marL="137160" marR="137160" marT="47126" marB="47126" anchor="ctr">
                    <a:lnL w="12700" cap="flat" cmpd="sng" algn="ctr">
                      <a:no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0" lang="en-US" sz="1000" b="0" i="1"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“Provide appropriate development opportunities for all generations in support of long-term viability and sustainability of the Family Enterprise.”</a:t>
                      </a:r>
                    </a:p>
                  </a:txBody>
                  <a:tcPr marL="137160" marR="137160" marT="47126" marB="47126"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0" lang="en-US" sz="1000" b="0" i="1"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“Positive relationships among family members over the long-term.”</a:t>
                      </a:r>
                    </a:p>
                  </a:txBody>
                  <a:tcPr marL="137160" marR="137160" marT="47126" marB="47126" anchor="ctr">
                    <a:lnL w="12700"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383055">
                <a:tc>
                  <a:txBody>
                    <a:bodyPr/>
                    <a:lstStyle/>
                    <a:p>
                      <a:pPr marL="463550" marR="0" lvl="0" indent="-46355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srgbClr val="B14F3F"/>
                          </a:solidFill>
                          <a:effectLst/>
                          <a:uLnTx/>
                          <a:uFillTx/>
                          <a:latin typeface="Arial" panose="020B0604020202020204" pitchFamily="34" charset="0"/>
                          <a:ea typeface="+mn-ea"/>
                          <a:cs typeface="Arial" panose="020B0604020202020204" pitchFamily="34" charset="0"/>
                        </a:rPr>
                        <a:t>7</a:t>
                      </a:r>
                      <a:r>
                        <a:rPr kumimoji="0" lang="en-US" sz="2000" b="1" i="0" u="none" strike="noStrike" kern="1200" cap="none" spc="0" normalizeH="0" baseline="30000" noProof="0">
                          <a:ln>
                            <a:noFill/>
                          </a:ln>
                          <a:solidFill>
                            <a:srgbClr val="B14F3F"/>
                          </a:solidFill>
                          <a:effectLst/>
                          <a:uLnTx/>
                          <a:uFillTx/>
                          <a:latin typeface="Arial" panose="020B0604020202020204" pitchFamily="34" charset="0"/>
                          <a:ea typeface="+mn-ea"/>
                          <a:cs typeface="Arial" panose="020B0604020202020204" pitchFamily="34" charset="0"/>
                        </a:rPr>
                        <a:t>%</a:t>
                      </a:r>
                      <a:r>
                        <a:rPr kumimoji="0" lang="en-US" sz="2200" b="1" i="0" u="none" strike="noStrike" kern="1200" cap="none" spc="0" normalizeH="0" baseline="0" noProof="0">
                          <a:ln>
                            <a:noFill/>
                          </a:ln>
                          <a:solidFill>
                            <a:srgbClr val="B14F3F"/>
                          </a:solidFill>
                          <a:effectLst/>
                          <a:uLnTx/>
                          <a:uFillTx/>
                          <a:latin typeface="Arial" panose="020B0604020202020204" pitchFamily="34" charset="0"/>
                          <a:ea typeface="+mn-ea"/>
                          <a:cs typeface="Arial" panose="020B0604020202020204" pitchFamily="34" charset="0"/>
                        </a:rPr>
                        <a:t> </a:t>
                      </a:r>
                    </a:p>
                    <a:p>
                      <a:pPr marL="463550" marR="0" lvl="0" indent="-463550" algn="ctr" defTabSz="914400" rtl="0" eaLnBrk="1" fontAlgn="auto" latinLnBrk="0" hangingPunct="1">
                        <a:lnSpc>
                          <a:spcPct val="100000"/>
                        </a:lnSpc>
                        <a:spcBef>
                          <a:spcPts val="0"/>
                        </a:spcBef>
                        <a:spcAft>
                          <a:spcPts val="0"/>
                        </a:spcAft>
                        <a:buClrTx/>
                        <a:buSzTx/>
                        <a:buFontTx/>
                        <a:buNone/>
                        <a:tabLst/>
                        <a:defRPr/>
                      </a:pPr>
                      <a:r>
                        <a:rPr lang="en-US" sz="1100" b="1">
                          <a:solidFill>
                            <a:srgbClr val="B14F3F"/>
                          </a:solidFill>
                          <a:latin typeface="Arial" panose="020B0604020202020204" pitchFamily="34" charset="0"/>
                          <a:cs typeface="Arial" panose="020B0604020202020204" pitchFamily="34" charset="0"/>
                        </a:rPr>
                        <a:t>Preparation for Transition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300" b="1">
                        <a:solidFill>
                          <a:srgbClr val="A05954"/>
                        </a:solidFill>
                        <a:latin typeface="Arial" panose="020B0604020202020204" pitchFamily="34" charset="0"/>
                        <a:cs typeface="Arial" panose="020B0604020202020204" pitchFamily="34" charset="0"/>
                      </a:endParaRPr>
                    </a:p>
                    <a:p>
                      <a:pPr marL="0" marR="0" lvl="0" indent="0" algn="l" defTabSz="1018824" rtl="0" eaLnBrk="1" fontAlgn="auto" latinLnBrk="0" hangingPunct="1">
                        <a:lnSpc>
                          <a:spcPts val="1600"/>
                        </a:lnSpc>
                        <a:spcBef>
                          <a:spcPts val="0"/>
                        </a:spcBef>
                        <a:spcAft>
                          <a:spcPts val="0"/>
                        </a:spcAft>
                        <a:buClrTx/>
                        <a:buSzTx/>
                        <a:buFont typeface="Arial" panose="020B0604020202020204" pitchFamily="34" charset="0"/>
                        <a:buNone/>
                        <a:tabLst/>
                        <a:defRPr/>
                      </a:pPr>
                      <a:r>
                        <a:rPr kumimoji="0" lang="en-US" sz="1000" b="0" i="1"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“To prepare the next generation for a successful wealth transition, related to the four pillars of wealth (social, intellectual, human and financial).”</a:t>
                      </a:r>
                    </a:p>
                  </a:txBody>
                  <a:tcPr marL="137160" marR="137160" marT="47126" marB="47126">
                    <a:lnL w="12700" cap="flat" cmpd="sng" algn="ctr">
                      <a:no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srgbClr val="1B75BC"/>
                          </a:solidFill>
                          <a:effectLst/>
                          <a:uLnTx/>
                          <a:uFillTx/>
                          <a:latin typeface="Arial" panose="020B0604020202020204" pitchFamily="34" charset="0"/>
                          <a:ea typeface="+mn-ea"/>
                          <a:cs typeface="Arial" panose="020B0604020202020204" pitchFamily="34" charset="0"/>
                        </a:rPr>
                        <a:t>5</a:t>
                      </a:r>
                      <a:r>
                        <a:rPr kumimoji="0" lang="en-US" sz="2000" b="1" i="0" u="none" strike="noStrike" kern="1200" cap="none" spc="0" normalizeH="0" baseline="30000" noProof="0">
                          <a:ln>
                            <a:noFill/>
                          </a:ln>
                          <a:solidFill>
                            <a:srgbClr val="1B75BC"/>
                          </a:solidFill>
                          <a:effectLst/>
                          <a:uLnTx/>
                          <a:uFillTx/>
                          <a:latin typeface="Arial" panose="020B0604020202020204" pitchFamily="34" charset="0"/>
                          <a:ea typeface="+mn-ea"/>
                          <a:cs typeface="Arial" panose="020B0604020202020204" pitchFamily="34" charset="0"/>
                        </a:rPr>
                        <a:t>%</a:t>
                      </a:r>
                      <a:r>
                        <a:rPr kumimoji="0" lang="en-US" sz="2000" b="1" i="0" u="none" strike="noStrike" kern="1200" cap="none" spc="0" normalizeH="0" baseline="0" noProof="0">
                          <a:ln>
                            <a:noFill/>
                          </a:ln>
                          <a:solidFill>
                            <a:srgbClr val="1B75BC"/>
                          </a:solidFill>
                          <a:effectLst/>
                          <a:uLnTx/>
                          <a:uFillTx/>
                          <a:latin typeface="Arial" panose="020B0604020202020204" pitchFamily="34" charset="0"/>
                          <a:ea typeface="+mn-ea"/>
                          <a:cs typeface="Arial" panose="020B0604020202020204" pitchFamily="34" charset="0"/>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1B75BC"/>
                          </a:solidFill>
                          <a:effectLst/>
                          <a:uLnTx/>
                          <a:uFillTx/>
                          <a:latin typeface="Arial" panose="020B0604020202020204" pitchFamily="34" charset="0"/>
                          <a:ea typeface="+mn-ea"/>
                          <a:cs typeface="Arial" panose="020B0604020202020204" pitchFamily="34" charset="0"/>
                        </a:rPr>
                        <a:t>Family Engagement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1018824" rtl="0" eaLnBrk="1" fontAlgn="auto" latinLnBrk="0" hangingPunct="1">
                        <a:lnSpc>
                          <a:spcPts val="1600"/>
                        </a:lnSpc>
                        <a:spcBef>
                          <a:spcPts val="0"/>
                        </a:spcBef>
                        <a:spcAft>
                          <a:spcPts val="0"/>
                        </a:spcAft>
                        <a:buClrTx/>
                        <a:buSzTx/>
                        <a:buFont typeface="Arial" panose="020B0604020202020204" pitchFamily="34" charset="0"/>
                        <a:buNone/>
                        <a:tabLst/>
                        <a:defRPr/>
                      </a:pPr>
                      <a:r>
                        <a:rPr kumimoji="0" lang="en-US" sz="1000" b="0" i="1"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“We would be happy just getting them engaged, to be responsive.”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1" u="none" strike="noStrike" kern="1200" cap="none" spc="0" normalizeH="0" baseline="0" noProof="0">
                        <a:ln>
                          <a:noFill/>
                        </a:ln>
                        <a:solidFill>
                          <a:srgbClr val="BA985A"/>
                        </a:solidFill>
                        <a:effectLst/>
                        <a:uLnTx/>
                        <a:uFillTx/>
                        <a:latin typeface="Arial" panose="020B0604020202020204" pitchFamily="34" charset="0"/>
                        <a:ea typeface="+mn-ea"/>
                        <a:cs typeface="Arial" panose="020B0604020202020204" pitchFamily="34" charset="0"/>
                      </a:endParaRPr>
                    </a:p>
                  </a:txBody>
                  <a:tcPr marL="137160" marR="137160" marT="47126" marB="47126">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srgbClr val="267E7C"/>
                          </a:solidFill>
                          <a:effectLst/>
                          <a:uLnTx/>
                          <a:uFillTx/>
                          <a:latin typeface="Arial" panose="020B0604020202020204" pitchFamily="34" charset="0"/>
                          <a:ea typeface="+mn-ea"/>
                          <a:cs typeface="Arial" panose="020B0604020202020204" pitchFamily="34" charset="0"/>
                        </a:rPr>
                        <a:t>4</a:t>
                      </a:r>
                      <a:r>
                        <a:rPr kumimoji="0" lang="en-US" sz="2000" b="1" i="0" u="none" strike="noStrike" kern="1200" cap="none" spc="0" normalizeH="0" baseline="30000" noProof="0">
                          <a:ln>
                            <a:noFill/>
                          </a:ln>
                          <a:solidFill>
                            <a:srgbClr val="267E7C"/>
                          </a:solidFill>
                          <a:effectLst/>
                          <a:uLnTx/>
                          <a:uFillTx/>
                          <a:latin typeface="Arial" panose="020B0604020202020204" pitchFamily="34" charset="0"/>
                          <a:ea typeface="+mn-ea"/>
                          <a:cs typeface="Arial" panose="020B0604020202020204" pitchFamily="34" charset="0"/>
                        </a:rPr>
                        <a:t>%</a:t>
                      </a:r>
                      <a:r>
                        <a:rPr kumimoji="0" lang="en-US" sz="2000" b="1" i="0" u="none" strike="noStrike" kern="1200" cap="none" spc="0" normalizeH="0" baseline="0" noProof="0">
                          <a:ln>
                            <a:noFill/>
                          </a:ln>
                          <a:solidFill>
                            <a:srgbClr val="267E7C"/>
                          </a:solidFill>
                          <a:effectLst/>
                          <a:uLnTx/>
                          <a:uFillTx/>
                          <a:latin typeface="Arial" panose="020B0604020202020204" pitchFamily="34" charset="0"/>
                          <a:ea typeface="+mn-ea"/>
                          <a:cs typeface="Arial" panose="020B0604020202020204" pitchFamily="34" charset="0"/>
                        </a:rPr>
                        <a:t> </a:t>
                      </a:r>
                      <a:br>
                        <a:rPr kumimoji="0" lang="en-US" sz="2000" b="1" i="0" u="none" strike="noStrike" kern="1200" cap="none" spc="0" normalizeH="0" baseline="0" noProof="0">
                          <a:ln>
                            <a:noFill/>
                          </a:ln>
                          <a:solidFill>
                            <a:srgbClr val="267E7C"/>
                          </a:solidFill>
                          <a:effectLst/>
                          <a:uLnTx/>
                          <a:uFillTx/>
                          <a:latin typeface="Arial" panose="020B0604020202020204" pitchFamily="34" charset="0"/>
                          <a:ea typeface="+mn-ea"/>
                          <a:cs typeface="Arial" panose="020B0604020202020204" pitchFamily="34" charset="0"/>
                        </a:rPr>
                      </a:br>
                      <a:r>
                        <a:rPr kumimoji="0" lang="en-US" sz="1100" b="1" i="0" u="none" strike="noStrike" kern="1200" cap="none" spc="0" normalizeH="0" baseline="0" noProof="0">
                          <a:ln>
                            <a:noFill/>
                          </a:ln>
                          <a:solidFill>
                            <a:srgbClr val="267E7C"/>
                          </a:solidFill>
                          <a:effectLst/>
                          <a:uLnTx/>
                          <a:uFillTx/>
                          <a:latin typeface="Arial" panose="020B0604020202020204" pitchFamily="34" charset="0"/>
                          <a:ea typeface="+mn-ea"/>
                          <a:cs typeface="Arial" panose="020B0604020202020204" pitchFamily="34" charset="0"/>
                        </a:rPr>
                        <a:t>All of the Above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1" u="none" strike="noStrike" kern="1200" cap="none" spc="0" normalizeH="0" baseline="0" noProof="0">
                        <a:ln>
                          <a:noFill/>
                        </a:ln>
                        <a:solidFill>
                          <a:srgbClr val="BA985A"/>
                        </a:solidFill>
                        <a:effectLst/>
                        <a:uLnTx/>
                        <a:uFillTx/>
                        <a:latin typeface="Arial" panose="020B0604020202020204" pitchFamily="34" charset="0"/>
                        <a:ea typeface="+mn-ea"/>
                        <a:cs typeface="Arial" panose="020B0604020202020204" pitchFamily="34" charset="0"/>
                      </a:endParaRPr>
                    </a:p>
                  </a:txBody>
                  <a:tcPr marL="137160" marR="137160" marT="47126" marB="47126">
                    <a:lnL w="12700"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20" name="Text Box 17">
            <a:extLst>
              <a:ext uri="{FF2B5EF4-FFF2-40B4-BE49-F238E27FC236}">
                <a16:creationId xmlns:a16="http://schemas.microsoft.com/office/drawing/2014/main" id="{1D1A7154-EC58-4693-92D5-DD19D2FB4D03}"/>
              </a:ext>
            </a:extLst>
          </p:cNvPr>
          <p:cNvSpPr txBox="1">
            <a:spLocks noChangeArrowheads="1"/>
          </p:cNvSpPr>
          <p:nvPr/>
        </p:nvSpPr>
        <p:spPr bwMode="auto">
          <a:xfrm>
            <a:off x="6823256" y="4919747"/>
            <a:ext cx="2702322" cy="213585"/>
          </a:xfrm>
          <a:prstGeom prst="rect">
            <a:avLst/>
          </a:prstGeom>
          <a:noFill/>
          <a:ln w="9525">
            <a:noFill/>
            <a:miter lim="800000"/>
            <a:headEnd/>
            <a:tailEnd/>
          </a:ln>
        </p:spPr>
        <p:txBody>
          <a:bodyPr wrap="square" anchor="b">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788" b="0" i="1" u="none" strike="noStrike" kern="1200" cap="none" spc="0" normalizeH="0" baseline="0" noProof="0">
                <a:ln>
                  <a:noFill/>
                </a:ln>
                <a:solidFill>
                  <a:srgbClr val="000000"/>
                </a:solidFill>
                <a:effectLst/>
                <a:uLnTx/>
                <a:uFillTx/>
                <a:latin typeface="Arial" charset="0"/>
                <a:ea typeface="+mn-ea"/>
                <a:cs typeface="Arial" charset="0"/>
              </a:rPr>
              <a:t>Source: 2018 FOX Family Learning Survey</a:t>
            </a:r>
          </a:p>
        </p:txBody>
      </p:sp>
    </p:spTree>
    <p:extLst>
      <p:ext uri="{BB962C8B-B14F-4D97-AF65-F5344CB8AC3E}">
        <p14:creationId xmlns:p14="http://schemas.microsoft.com/office/powerpoint/2010/main" val="40020972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Learning Program Delivery Examples</a:t>
            </a:r>
          </a:p>
        </p:txBody>
      </p:sp>
      <p:sp>
        <p:nvSpPr>
          <p:cNvPr id="9" name="TextBox 8">
            <a:extLst>
              <a:ext uri="{FF2B5EF4-FFF2-40B4-BE49-F238E27FC236}">
                <a16:creationId xmlns:a16="http://schemas.microsoft.com/office/drawing/2014/main" id="{8B901F9C-02BA-45FE-BDFE-C2D6FD7650B2}"/>
              </a:ext>
            </a:extLst>
          </p:cNvPr>
          <p:cNvSpPr txBox="1"/>
          <p:nvPr/>
        </p:nvSpPr>
        <p:spPr>
          <a:xfrm>
            <a:off x="6835528" y="4896592"/>
            <a:ext cx="3502125" cy="213585"/>
          </a:xfrm>
          <a:prstGeom prst="rect">
            <a:avLst/>
          </a:prstGeom>
          <a:noFill/>
        </p:spPr>
        <p:txBody>
          <a:bodyPr wrap="square" rtlCol="0">
            <a:spAutoFit/>
          </a:bodyPr>
          <a:lstStyle/>
          <a:p>
            <a:pPr defTabSz="914378"/>
            <a:r>
              <a:rPr lang="en-US" sz="788" i="1">
                <a:solidFill>
                  <a:prstClr val="black"/>
                </a:solidFill>
                <a:latin typeface="Arial" panose="020B0604020202020204" pitchFamily="34" charset="0"/>
                <a:cs typeface="Arial" panose="020B0604020202020204" pitchFamily="34" charset="0"/>
              </a:rPr>
              <a:t>Source: 2018 FOX Family Learning Survey</a:t>
            </a:r>
          </a:p>
        </p:txBody>
      </p:sp>
      <p:graphicFrame>
        <p:nvGraphicFramePr>
          <p:cNvPr id="6" name="Chart 5">
            <a:extLst>
              <a:ext uri="{FF2B5EF4-FFF2-40B4-BE49-F238E27FC236}">
                <a16:creationId xmlns:a16="http://schemas.microsoft.com/office/drawing/2014/main" id="{5AAD5734-6612-472A-905C-9BAB3BB6B498}"/>
              </a:ext>
            </a:extLst>
          </p:cNvPr>
          <p:cNvGraphicFramePr/>
          <p:nvPr>
            <p:extLst>
              <p:ext uri="{D42A27DB-BD31-4B8C-83A1-F6EECF244321}">
                <p14:modId xmlns:p14="http://schemas.microsoft.com/office/powerpoint/2010/main" val="268019002"/>
              </p:ext>
            </p:extLst>
          </p:nvPr>
        </p:nvGraphicFramePr>
        <p:xfrm>
          <a:off x="5061681" y="874980"/>
          <a:ext cx="4463198" cy="4235197"/>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a:extLst>
              <a:ext uri="{FF2B5EF4-FFF2-40B4-BE49-F238E27FC236}">
                <a16:creationId xmlns:a16="http://schemas.microsoft.com/office/drawing/2014/main" id="{659DB1BC-67C5-48FB-8C0F-B6B5A68FB00F}"/>
              </a:ext>
            </a:extLst>
          </p:cNvPr>
          <p:cNvSpPr/>
          <p:nvPr/>
        </p:nvSpPr>
        <p:spPr>
          <a:xfrm>
            <a:off x="4528440" y="672099"/>
            <a:ext cx="4463198" cy="405761"/>
          </a:xfrm>
          <a:prstGeom prst="rect">
            <a:avLst/>
          </a:prstGeom>
          <a:noFill/>
        </p:spPr>
        <p:txBody>
          <a:bodyPr wrap="square" lIns="0" tIns="0" rIns="0" bIns="0" anchor="ctr" anchorCtr="0">
            <a:noAutofit/>
          </a:bodyPr>
          <a:lstStyle/>
          <a:p>
            <a:pPr defTabSz="899010"/>
            <a:r>
              <a:rPr lang="en-US" sz="1412" b="1">
                <a:solidFill>
                  <a:srgbClr val="2A85C4"/>
                </a:solidFill>
                <a:latin typeface="Arial" pitchFamily="34" charset="0"/>
              </a:rPr>
              <a:t>Top training opportunities for future family leaders</a:t>
            </a:r>
            <a:br>
              <a:rPr lang="en-US" sz="1412" b="1">
                <a:solidFill>
                  <a:srgbClr val="2A85C4"/>
                </a:solidFill>
                <a:latin typeface="Arial" pitchFamily="34" charset="0"/>
              </a:rPr>
            </a:br>
            <a:r>
              <a:rPr lang="en-US" sz="1235">
                <a:solidFill>
                  <a:prstClr val="black">
                    <a:lumMod val="50000"/>
                    <a:lumOff val="50000"/>
                  </a:prstClr>
                </a:solidFill>
                <a:latin typeface="Arial" pitchFamily="34" charset="0"/>
              </a:rPr>
              <a:t>n=44</a:t>
            </a:r>
            <a:endParaRPr lang="en-US" sz="1235" i="1">
              <a:solidFill>
                <a:prstClr val="black">
                  <a:lumMod val="50000"/>
                  <a:lumOff val="50000"/>
                </a:prstClr>
              </a:solidFill>
              <a:latin typeface="Arial" pitchFamily="34" charset="0"/>
            </a:endParaRPr>
          </a:p>
        </p:txBody>
      </p:sp>
      <p:sp>
        <p:nvSpPr>
          <p:cNvPr id="8" name="Content Placeholder 2">
            <a:extLst>
              <a:ext uri="{FF2B5EF4-FFF2-40B4-BE49-F238E27FC236}">
                <a16:creationId xmlns:a16="http://schemas.microsoft.com/office/drawing/2014/main" id="{480B556F-7E21-45C8-BA85-641508BB2167}"/>
              </a:ext>
            </a:extLst>
          </p:cNvPr>
          <p:cNvSpPr txBox="1">
            <a:spLocks/>
          </p:cNvSpPr>
          <p:nvPr/>
        </p:nvSpPr>
        <p:spPr bwMode="auto">
          <a:xfrm>
            <a:off x="3751826" y="1264876"/>
            <a:ext cx="2683112" cy="153888"/>
          </a:xfrm>
          <a:prstGeom prst="rect">
            <a:avLst/>
          </a:prstGeom>
          <a:noFill/>
          <a:ln w="9525">
            <a:noFill/>
            <a:miter lim="800000"/>
            <a:headEnd/>
            <a:tailEnd/>
          </a:ln>
        </p:spPr>
        <p:txBody>
          <a:bodyPr wrap="square" lIns="0" tIns="0" rIns="0" bIns="0">
            <a:spAutoFit/>
          </a:bodyPr>
          <a:lstStyle/>
          <a:p>
            <a:pPr algn="r" defTabSz="899010">
              <a:lnSpc>
                <a:spcPts val="1235"/>
              </a:lnSpc>
            </a:pPr>
            <a:r>
              <a:rPr lang="en-US" sz="1059" b="1">
                <a:solidFill>
                  <a:prstClr val="black"/>
                </a:solidFill>
                <a:latin typeface="Arial" panose="020B0604020202020204" pitchFamily="34" charset="0"/>
                <a:cs typeface="Arial" panose="020B0604020202020204" pitchFamily="34" charset="0"/>
              </a:rPr>
              <a:t>Attendance at Board Meetings</a:t>
            </a:r>
          </a:p>
        </p:txBody>
      </p:sp>
      <p:sp>
        <p:nvSpPr>
          <p:cNvPr id="12" name="Content Placeholder 2">
            <a:extLst>
              <a:ext uri="{FF2B5EF4-FFF2-40B4-BE49-F238E27FC236}">
                <a16:creationId xmlns:a16="http://schemas.microsoft.com/office/drawing/2014/main" id="{55E63FF6-5547-47EC-B26C-9D07F12B036B}"/>
              </a:ext>
            </a:extLst>
          </p:cNvPr>
          <p:cNvSpPr txBox="1">
            <a:spLocks/>
          </p:cNvSpPr>
          <p:nvPr/>
        </p:nvSpPr>
        <p:spPr bwMode="auto">
          <a:xfrm>
            <a:off x="3751826" y="1913779"/>
            <a:ext cx="2683112" cy="153888"/>
          </a:xfrm>
          <a:prstGeom prst="rect">
            <a:avLst/>
          </a:prstGeom>
          <a:noFill/>
          <a:ln w="9525">
            <a:noFill/>
            <a:miter lim="800000"/>
            <a:headEnd/>
            <a:tailEnd/>
          </a:ln>
        </p:spPr>
        <p:txBody>
          <a:bodyPr wrap="square" lIns="0" tIns="0" rIns="0" bIns="0">
            <a:spAutoFit/>
          </a:bodyPr>
          <a:lstStyle/>
          <a:p>
            <a:pPr algn="r" defTabSz="899010">
              <a:lnSpc>
                <a:spcPts val="1235"/>
              </a:lnSpc>
            </a:pPr>
            <a:r>
              <a:rPr lang="en-US" sz="1059" b="1">
                <a:solidFill>
                  <a:prstClr val="black"/>
                </a:solidFill>
                <a:latin typeface="Arial" panose="020B0604020202020204" pitchFamily="34" charset="0"/>
                <a:cs typeface="Arial" panose="020B0604020202020204" pitchFamily="34" charset="0"/>
              </a:rPr>
              <a:t>Attendance at Advisor Meetings</a:t>
            </a:r>
          </a:p>
        </p:txBody>
      </p:sp>
      <p:sp>
        <p:nvSpPr>
          <p:cNvPr id="20" name="Content Placeholder 2">
            <a:extLst>
              <a:ext uri="{FF2B5EF4-FFF2-40B4-BE49-F238E27FC236}">
                <a16:creationId xmlns:a16="http://schemas.microsoft.com/office/drawing/2014/main" id="{D2974128-BF71-4744-AEF9-9592F5498474}"/>
              </a:ext>
            </a:extLst>
          </p:cNvPr>
          <p:cNvSpPr txBox="1">
            <a:spLocks/>
          </p:cNvSpPr>
          <p:nvPr/>
        </p:nvSpPr>
        <p:spPr bwMode="auto">
          <a:xfrm>
            <a:off x="3901742" y="2506186"/>
            <a:ext cx="2533196" cy="307777"/>
          </a:xfrm>
          <a:prstGeom prst="rect">
            <a:avLst/>
          </a:prstGeom>
          <a:noFill/>
          <a:ln w="9525">
            <a:noFill/>
            <a:miter lim="800000"/>
            <a:headEnd/>
            <a:tailEnd/>
          </a:ln>
        </p:spPr>
        <p:txBody>
          <a:bodyPr wrap="square" lIns="0" tIns="0" rIns="0" bIns="0">
            <a:spAutoFit/>
          </a:bodyPr>
          <a:lstStyle/>
          <a:p>
            <a:pPr algn="r" defTabSz="899010">
              <a:lnSpc>
                <a:spcPts val="1235"/>
              </a:lnSpc>
            </a:pPr>
            <a:r>
              <a:rPr lang="en-US" sz="1059" b="1">
                <a:solidFill>
                  <a:prstClr val="black"/>
                </a:solidFill>
                <a:latin typeface="Arial" panose="020B0604020202020204" pitchFamily="34" charset="0"/>
                <a:cs typeface="Arial" panose="020B0604020202020204" pitchFamily="34" charset="0"/>
              </a:rPr>
              <a:t>Family Philanthropy </a:t>
            </a:r>
          </a:p>
          <a:p>
            <a:pPr algn="r" defTabSz="899010">
              <a:lnSpc>
                <a:spcPts val="1235"/>
              </a:lnSpc>
            </a:pPr>
            <a:r>
              <a:rPr lang="en-US" sz="1059" b="1">
                <a:solidFill>
                  <a:prstClr val="black"/>
                </a:solidFill>
                <a:latin typeface="Arial" panose="020B0604020202020204" pitchFamily="34" charset="0"/>
                <a:cs typeface="Arial" panose="020B0604020202020204" pitchFamily="34" charset="0"/>
              </a:rPr>
              <a:t>(e.g., research, site visits)</a:t>
            </a:r>
          </a:p>
        </p:txBody>
      </p:sp>
      <p:sp>
        <p:nvSpPr>
          <p:cNvPr id="22" name="Content Placeholder 2">
            <a:extLst>
              <a:ext uri="{FF2B5EF4-FFF2-40B4-BE49-F238E27FC236}">
                <a16:creationId xmlns:a16="http://schemas.microsoft.com/office/drawing/2014/main" id="{EEBB8094-35FB-4941-8221-9F8359A8AFC0}"/>
              </a:ext>
            </a:extLst>
          </p:cNvPr>
          <p:cNvSpPr txBox="1">
            <a:spLocks/>
          </p:cNvSpPr>
          <p:nvPr/>
        </p:nvSpPr>
        <p:spPr bwMode="auto">
          <a:xfrm>
            <a:off x="3744659" y="4484656"/>
            <a:ext cx="2690279" cy="307777"/>
          </a:xfrm>
          <a:prstGeom prst="rect">
            <a:avLst/>
          </a:prstGeom>
          <a:noFill/>
          <a:ln w="9525">
            <a:noFill/>
            <a:miter lim="800000"/>
            <a:headEnd/>
            <a:tailEnd/>
          </a:ln>
        </p:spPr>
        <p:txBody>
          <a:bodyPr wrap="square" lIns="0" tIns="0" rIns="0" bIns="0">
            <a:spAutoFit/>
          </a:bodyPr>
          <a:lstStyle/>
          <a:p>
            <a:pPr algn="r" defTabSz="899010">
              <a:lnSpc>
                <a:spcPts val="1235"/>
              </a:lnSpc>
            </a:pPr>
            <a:r>
              <a:rPr lang="en-US" sz="1059" b="1">
                <a:solidFill>
                  <a:prstClr val="black"/>
                </a:solidFill>
                <a:latin typeface="Arial" panose="020B0604020202020204" pitchFamily="34" charset="0"/>
                <a:cs typeface="Arial" panose="020B0604020202020204" pitchFamily="34" charset="0"/>
              </a:rPr>
              <a:t>Industry Forums </a:t>
            </a:r>
          </a:p>
          <a:p>
            <a:pPr algn="r" defTabSz="899010">
              <a:lnSpc>
                <a:spcPts val="1235"/>
              </a:lnSpc>
            </a:pPr>
            <a:r>
              <a:rPr lang="en-US" sz="1059" b="1">
                <a:solidFill>
                  <a:prstClr val="black"/>
                </a:solidFill>
                <a:latin typeface="Arial" panose="020B0604020202020204" pitchFamily="34" charset="0"/>
                <a:cs typeface="Arial" panose="020B0604020202020204" pitchFamily="34" charset="0"/>
              </a:rPr>
              <a:t>and Workshops</a:t>
            </a:r>
          </a:p>
        </p:txBody>
      </p:sp>
      <p:sp>
        <p:nvSpPr>
          <p:cNvPr id="24" name="Content Placeholder 2">
            <a:extLst>
              <a:ext uri="{FF2B5EF4-FFF2-40B4-BE49-F238E27FC236}">
                <a16:creationId xmlns:a16="http://schemas.microsoft.com/office/drawing/2014/main" id="{B2EC1B03-856F-4D03-8E2C-328BC0AEB1AA}"/>
              </a:ext>
            </a:extLst>
          </p:cNvPr>
          <p:cNvSpPr txBox="1">
            <a:spLocks/>
          </p:cNvSpPr>
          <p:nvPr/>
        </p:nvSpPr>
        <p:spPr bwMode="auto">
          <a:xfrm>
            <a:off x="3453307" y="3157502"/>
            <a:ext cx="2981631" cy="307777"/>
          </a:xfrm>
          <a:prstGeom prst="rect">
            <a:avLst/>
          </a:prstGeom>
          <a:noFill/>
          <a:ln w="9525">
            <a:noFill/>
            <a:miter lim="800000"/>
            <a:headEnd/>
            <a:tailEnd/>
          </a:ln>
        </p:spPr>
        <p:txBody>
          <a:bodyPr wrap="square" lIns="0" tIns="0" rIns="0" bIns="0">
            <a:spAutoFit/>
          </a:bodyPr>
          <a:lstStyle/>
          <a:p>
            <a:pPr algn="r" defTabSz="899010">
              <a:lnSpc>
                <a:spcPts val="1235"/>
              </a:lnSpc>
            </a:pPr>
            <a:r>
              <a:rPr lang="en-US" sz="1059" b="1">
                <a:solidFill>
                  <a:prstClr val="black"/>
                </a:solidFill>
                <a:latin typeface="Arial" panose="020B0604020202020204" pitchFamily="34" charset="0"/>
                <a:cs typeface="Arial" panose="020B0604020202020204" pitchFamily="34" charset="0"/>
              </a:rPr>
              <a:t>Participation in </a:t>
            </a:r>
          </a:p>
          <a:p>
            <a:pPr algn="r" defTabSz="899010">
              <a:lnSpc>
                <a:spcPts val="1235"/>
              </a:lnSpc>
            </a:pPr>
            <a:r>
              <a:rPr lang="en-US" sz="1059" b="1">
                <a:solidFill>
                  <a:prstClr val="black"/>
                </a:solidFill>
                <a:latin typeface="Arial" panose="020B0604020202020204" pitchFamily="34" charset="0"/>
                <a:cs typeface="Arial" panose="020B0604020202020204" pitchFamily="34" charset="0"/>
              </a:rPr>
              <a:t>Board Committees</a:t>
            </a:r>
          </a:p>
        </p:txBody>
      </p:sp>
      <p:sp>
        <p:nvSpPr>
          <p:cNvPr id="26" name="Content Placeholder 2">
            <a:extLst>
              <a:ext uri="{FF2B5EF4-FFF2-40B4-BE49-F238E27FC236}">
                <a16:creationId xmlns:a16="http://schemas.microsoft.com/office/drawing/2014/main" id="{2DD4010D-2DFD-407B-8876-60BBB6A85621}"/>
              </a:ext>
            </a:extLst>
          </p:cNvPr>
          <p:cNvSpPr txBox="1">
            <a:spLocks/>
          </p:cNvSpPr>
          <p:nvPr/>
        </p:nvSpPr>
        <p:spPr bwMode="auto">
          <a:xfrm>
            <a:off x="3751830" y="3894730"/>
            <a:ext cx="2683108" cy="153888"/>
          </a:xfrm>
          <a:prstGeom prst="rect">
            <a:avLst/>
          </a:prstGeom>
          <a:noFill/>
          <a:ln w="9525">
            <a:noFill/>
            <a:miter lim="800000"/>
            <a:headEnd/>
            <a:tailEnd/>
          </a:ln>
        </p:spPr>
        <p:txBody>
          <a:bodyPr wrap="square" lIns="0" tIns="0" rIns="0" bIns="0">
            <a:spAutoFit/>
          </a:bodyPr>
          <a:lstStyle/>
          <a:p>
            <a:pPr algn="r" defTabSz="899010">
              <a:lnSpc>
                <a:spcPts val="1235"/>
              </a:lnSpc>
            </a:pPr>
            <a:r>
              <a:rPr lang="en-US" sz="1059" b="1">
                <a:solidFill>
                  <a:prstClr val="black"/>
                </a:solidFill>
                <a:latin typeface="Arial" panose="020B0604020202020204" pitchFamily="34" charset="0"/>
                <a:cs typeface="Arial" panose="020B0604020202020204" pitchFamily="34" charset="0"/>
              </a:rPr>
              <a:t>Volunteering Together</a:t>
            </a:r>
          </a:p>
        </p:txBody>
      </p:sp>
      <p:sp>
        <p:nvSpPr>
          <p:cNvPr id="13" name="Content Placeholder 2">
            <a:extLst>
              <a:ext uri="{FF2B5EF4-FFF2-40B4-BE49-F238E27FC236}">
                <a16:creationId xmlns:a16="http://schemas.microsoft.com/office/drawing/2014/main" id="{0D26BCDF-8512-43A4-958C-F95103955A9A}"/>
              </a:ext>
            </a:extLst>
          </p:cNvPr>
          <p:cNvSpPr txBox="1">
            <a:spLocks/>
          </p:cNvSpPr>
          <p:nvPr/>
        </p:nvSpPr>
        <p:spPr>
          <a:xfrm>
            <a:off x="304800" y="672099"/>
            <a:ext cx="4267200" cy="4035728"/>
          </a:xfrm>
          <a:prstGeom prst="rect">
            <a:avLst/>
          </a:prstGeom>
        </p:spPr>
        <p:txBody>
          <a:bodyPr>
            <a:normAutofit fontScale="70000" lnSpcReduction="20000"/>
          </a:bodyPr>
          <a:lstStyle>
            <a:lvl1pPr marL="342900" indent="-3429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b="1">
                <a:solidFill>
                  <a:srgbClr val="2A85C4"/>
                </a:solidFill>
              </a:rPr>
              <a:t>The Drip, Drip, Drip Method</a:t>
            </a:r>
          </a:p>
          <a:p>
            <a:pPr marL="0" indent="0">
              <a:buFont typeface="Arial" pitchFamily="34" charset="0"/>
              <a:buNone/>
            </a:pPr>
            <a:endParaRPr lang="en-US"/>
          </a:p>
          <a:p>
            <a:pPr marL="0" indent="0">
              <a:buFont typeface="Arial" pitchFamily="34" charset="0"/>
              <a:buNone/>
            </a:pPr>
            <a:r>
              <a:rPr lang="en-US"/>
              <a:t>Distinguished from the conventional “water hose approach” to education, in which a young person, on coming of age, is sent to the trust officer to receive instruction, the drip, drip, drip method utilizes a carefully designed education plan employing family members, nannies, mentors, advisors and family office staff members in the education of children. This method includes:</a:t>
            </a:r>
            <a:br>
              <a:rPr lang="en-US"/>
            </a:br>
            <a:endParaRPr lang="en-US"/>
          </a:p>
          <a:p>
            <a:r>
              <a:rPr lang="en-US"/>
              <a:t>Family talk (in a car, plane, over dinner)</a:t>
            </a:r>
          </a:p>
          <a:p>
            <a:r>
              <a:rPr lang="en-US"/>
              <a:t>Family traditions (retreats, meetings)</a:t>
            </a:r>
          </a:p>
          <a:p>
            <a:r>
              <a:rPr lang="en-US"/>
              <a:t>Family mentoring (aunts/uncles, family office staff)</a:t>
            </a:r>
          </a:p>
          <a:p>
            <a:r>
              <a:rPr lang="en-US"/>
              <a:t>Education programs (workshops, mentoring)</a:t>
            </a:r>
            <a:br>
              <a:rPr lang="en-US"/>
            </a:br>
            <a:endParaRPr lang="en-US"/>
          </a:p>
          <a:p>
            <a:pPr marL="0" indent="0">
              <a:buFont typeface="Arial" pitchFamily="34" charset="0"/>
              <a:buNone/>
            </a:pPr>
            <a:endParaRPr lang="en-US"/>
          </a:p>
          <a:p>
            <a:pPr marL="0" indent="0">
              <a:buFont typeface="Arial" pitchFamily="34" charset="0"/>
              <a:buNone/>
            </a:pPr>
            <a:r>
              <a:rPr lang="en-US" sz="1300" i="1"/>
              <a:t>Source: Jolene Godfrey and Sara Hamilton, Preparing the Next Generation for the Responsibilities of Ownership, 2007</a:t>
            </a:r>
          </a:p>
          <a:p>
            <a:endParaRPr lang="en-US"/>
          </a:p>
        </p:txBody>
      </p:sp>
    </p:spTree>
    <p:extLst>
      <p:ext uri="{BB962C8B-B14F-4D97-AF65-F5344CB8AC3E}">
        <p14:creationId xmlns:p14="http://schemas.microsoft.com/office/powerpoint/2010/main" val="31982705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15E74-826C-43B0-B305-5DE41F22C670}"/>
              </a:ext>
            </a:extLst>
          </p:cNvPr>
          <p:cNvSpPr>
            <a:spLocks noGrp="1"/>
          </p:cNvSpPr>
          <p:nvPr>
            <p:ph type="title"/>
          </p:nvPr>
        </p:nvSpPr>
        <p:spPr/>
        <p:txBody>
          <a:bodyPr/>
          <a:lstStyle/>
          <a:p>
            <a:r>
              <a:rPr lang="en-US"/>
              <a:t>Using Assessments</a:t>
            </a:r>
          </a:p>
        </p:txBody>
      </p:sp>
      <p:sp>
        <p:nvSpPr>
          <p:cNvPr id="4" name="Text Box 17">
            <a:extLst>
              <a:ext uri="{FF2B5EF4-FFF2-40B4-BE49-F238E27FC236}">
                <a16:creationId xmlns:a16="http://schemas.microsoft.com/office/drawing/2014/main" id="{5DF393EF-CB1A-418F-B798-F1B5267D63B1}"/>
              </a:ext>
            </a:extLst>
          </p:cNvPr>
          <p:cNvSpPr txBox="1">
            <a:spLocks noChangeArrowheads="1"/>
          </p:cNvSpPr>
          <p:nvPr/>
        </p:nvSpPr>
        <p:spPr bwMode="auto">
          <a:xfrm>
            <a:off x="6823256" y="4919747"/>
            <a:ext cx="2702322" cy="213585"/>
          </a:xfrm>
          <a:prstGeom prst="rect">
            <a:avLst/>
          </a:prstGeom>
          <a:noFill/>
          <a:ln w="9525">
            <a:noFill/>
            <a:miter lim="800000"/>
            <a:headEnd/>
            <a:tailEnd/>
          </a:ln>
        </p:spPr>
        <p:txBody>
          <a:bodyPr wrap="square" anchor="b">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788" b="0" i="1" u="none" strike="noStrike" kern="1200" cap="none" spc="0" normalizeH="0" baseline="0" noProof="0">
                <a:ln>
                  <a:noFill/>
                </a:ln>
                <a:solidFill>
                  <a:srgbClr val="000000"/>
                </a:solidFill>
                <a:effectLst/>
                <a:uLnTx/>
                <a:uFillTx/>
                <a:latin typeface="Arial" charset="0"/>
                <a:ea typeface="+mn-ea"/>
                <a:cs typeface="Arial" charset="0"/>
              </a:rPr>
              <a:t>Source: 2018 FOX Family Learning Survey</a:t>
            </a:r>
          </a:p>
        </p:txBody>
      </p:sp>
      <p:sp>
        <p:nvSpPr>
          <p:cNvPr id="6" name="Rectangle 5">
            <a:extLst>
              <a:ext uri="{FF2B5EF4-FFF2-40B4-BE49-F238E27FC236}">
                <a16:creationId xmlns:a16="http://schemas.microsoft.com/office/drawing/2014/main" id="{AEE54944-0685-46BD-BA41-92B7360E4EEE}"/>
              </a:ext>
            </a:extLst>
          </p:cNvPr>
          <p:cNvSpPr/>
          <p:nvPr/>
        </p:nvSpPr>
        <p:spPr>
          <a:xfrm>
            <a:off x="304799" y="688145"/>
            <a:ext cx="8520223" cy="430887"/>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wrap="square" lIns="0" tIns="0" rIns="0" bIns="0">
            <a:spAutoFit/>
          </a:bodyPr>
          <a:lstStyle/>
          <a:p>
            <a:r>
              <a:rPr lang="en-US" sz="1400">
                <a:solidFill>
                  <a:schemeClr val="tx1"/>
                </a:solidFill>
                <a:latin typeface="Arial"/>
                <a:cs typeface="Arial" pitchFamily="34" charset="0"/>
              </a:rPr>
              <a:t>Half of the participants in the 2018 FOX Family Learning Survey have used at least one personality, skills inventory or learning style assessment tool to help family members learn about themselves and each other. </a:t>
            </a:r>
            <a:endParaRPr lang="en-US" sz="1400">
              <a:solidFill>
                <a:schemeClr val="tx1"/>
              </a:solidFill>
            </a:endParaRPr>
          </a:p>
        </p:txBody>
      </p:sp>
      <p:pic>
        <p:nvPicPr>
          <p:cNvPr id="8" name="Picture 7">
            <a:extLst>
              <a:ext uri="{FF2B5EF4-FFF2-40B4-BE49-F238E27FC236}">
                <a16:creationId xmlns:a16="http://schemas.microsoft.com/office/drawing/2014/main" id="{C6CB3D71-EE72-4CBA-9B28-2E68695BFC3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330927"/>
            <a:ext cx="9144000" cy="3557490"/>
          </a:xfrm>
          <a:prstGeom prst="rect">
            <a:avLst/>
          </a:prstGeom>
        </p:spPr>
      </p:pic>
      <p:sp>
        <p:nvSpPr>
          <p:cNvPr id="10" name="Rectangle 9">
            <a:extLst>
              <a:ext uri="{FF2B5EF4-FFF2-40B4-BE49-F238E27FC236}">
                <a16:creationId xmlns:a16="http://schemas.microsoft.com/office/drawing/2014/main" id="{85AD917D-347C-4420-BC77-CCE97C41240A}"/>
              </a:ext>
            </a:extLst>
          </p:cNvPr>
          <p:cNvSpPr/>
          <p:nvPr/>
        </p:nvSpPr>
        <p:spPr>
          <a:xfrm>
            <a:off x="1619295" y="1330927"/>
            <a:ext cx="5905410" cy="472809"/>
          </a:xfrm>
          <a:prstGeom prst="rect">
            <a:avLst/>
          </a:prstGeom>
          <a:noFill/>
        </p:spPr>
        <p:txBody>
          <a:bodyPr wrap="square" lIns="0" tIns="0" rIns="0" bIns="0" anchor="ctr" anchorCtr="0">
            <a:noAutofit/>
          </a:bodyPr>
          <a:lstStyle/>
          <a:p>
            <a:pPr algn="ctr"/>
            <a:r>
              <a:rPr lang="en-US" sz="1400" b="1">
                <a:solidFill>
                  <a:schemeClr val="accent4"/>
                </a:solidFill>
                <a:latin typeface="Arial" pitchFamily="34" charset="0"/>
              </a:rPr>
              <a:t>How did this assessment(s) help the individual or family? </a:t>
            </a:r>
            <a:r>
              <a:rPr lang="en-US" sz="1200">
                <a:solidFill>
                  <a:schemeClr val="tx1">
                    <a:lumMod val="50000"/>
                    <a:lumOff val="50000"/>
                  </a:schemeClr>
                </a:solidFill>
                <a:latin typeface="Arial" pitchFamily="34" charset="0"/>
              </a:rPr>
              <a:t>n=30</a:t>
            </a:r>
            <a:endParaRPr lang="en-US" sz="1200" i="1">
              <a:solidFill>
                <a:schemeClr val="tx1">
                  <a:lumMod val="50000"/>
                  <a:lumOff val="50000"/>
                </a:schemeClr>
              </a:solidFill>
              <a:latin typeface="Arial" pitchFamily="34" charset="0"/>
            </a:endParaRPr>
          </a:p>
        </p:txBody>
      </p:sp>
    </p:spTree>
    <p:extLst>
      <p:ext uri="{BB962C8B-B14F-4D97-AF65-F5344CB8AC3E}">
        <p14:creationId xmlns:p14="http://schemas.microsoft.com/office/powerpoint/2010/main" val="34083988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id="{A3BF2354-8C9F-43D0-9D2C-D13E47487F21}"/>
              </a:ext>
            </a:extLst>
          </p:cNvPr>
          <p:cNvGraphicFramePr>
            <a:graphicFrameLocks noChangeAspect="1"/>
          </p:cNvGraphicFramePr>
          <p:nvPr>
            <p:extLst>
              <p:ext uri="{D42A27DB-BD31-4B8C-83A1-F6EECF244321}">
                <p14:modId xmlns:p14="http://schemas.microsoft.com/office/powerpoint/2010/main" val="472268652"/>
              </p:ext>
            </p:extLst>
          </p:nvPr>
        </p:nvGraphicFramePr>
        <p:xfrm>
          <a:off x="-616693" y="1322115"/>
          <a:ext cx="9760693" cy="4161627"/>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a:t>Frequency of Family Learning</a:t>
            </a:r>
          </a:p>
        </p:txBody>
      </p:sp>
      <p:sp>
        <p:nvSpPr>
          <p:cNvPr id="5" name="Rectangle 4">
            <a:extLst>
              <a:ext uri="{FF2B5EF4-FFF2-40B4-BE49-F238E27FC236}">
                <a16:creationId xmlns:a16="http://schemas.microsoft.com/office/drawing/2014/main" id="{EFA56C05-41C9-4052-B40C-BFDD93952A73}"/>
              </a:ext>
            </a:extLst>
          </p:cNvPr>
          <p:cNvSpPr>
            <a:spLocks noChangeAspect="1"/>
          </p:cNvSpPr>
          <p:nvPr/>
        </p:nvSpPr>
        <p:spPr>
          <a:xfrm>
            <a:off x="304800" y="908240"/>
            <a:ext cx="8573386" cy="413875"/>
          </a:xfrm>
          <a:prstGeom prst="rect">
            <a:avLst/>
          </a:prstGeom>
          <a:noFill/>
        </p:spPr>
        <p:txBody>
          <a:bodyPr wrap="square" lIns="0" tIns="0" rIns="0" bIns="0" anchor="ctr" anchorCtr="0">
            <a:noAutofit/>
          </a:bodyPr>
          <a:lstStyle/>
          <a:p>
            <a:r>
              <a:rPr lang="en-US" sz="1400" b="1">
                <a:solidFill>
                  <a:schemeClr val="accent4"/>
                </a:solidFill>
                <a:latin typeface="Arial" pitchFamily="34" charset="0"/>
              </a:rPr>
              <a:t>How often do you deliver learning and development programs to family members?</a:t>
            </a:r>
            <a:br>
              <a:rPr lang="en-US" sz="1400" b="1">
                <a:solidFill>
                  <a:schemeClr val="accent4"/>
                </a:solidFill>
                <a:latin typeface="Arial" pitchFamily="34" charset="0"/>
              </a:rPr>
            </a:br>
            <a:r>
              <a:rPr lang="en-US" sz="1200">
                <a:solidFill>
                  <a:schemeClr val="tx1">
                    <a:lumMod val="50000"/>
                    <a:lumOff val="50000"/>
                  </a:schemeClr>
                </a:solidFill>
                <a:latin typeface="Arial" pitchFamily="34" charset="0"/>
              </a:rPr>
              <a:t>n=44</a:t>
            </a:r>
            <a:endParaRPr lang="en-US" sz="1200" i="1">
              <a:solidFill>
                <a:schemeClr val="tx1">
                  <a:lumMod val="50000"/>
                  <a:lumOff val="50000"/>
                </a:schemeClr>
              </a:solidFill>
              <a:latin typeface="Arial" pitchFamily="34" charset="0"/>
            </a:endParaRPr>
          </a:p>
        </p:txBody>
      </p:sp>
      <p:sp>
        <p:nvSpPr>
          <p:cNvPr id="7" name="Text Box 17">
            <a:extLst>
              <a:ext uri="{FF2B5EF4-FFF2-40B4-BE49-F238E27FC236}">
                <a16:creationId xmlns:a16="http://schemas.microsoft.com/office/drawing/2014/main" id="{0B7A4C16-EE8E-4F49-89A1-EE7ABE0EB16E}"/>
              </a:ext>
            </a:extLst>
          </p:cNvPr>
          <p:cNvSpPr txBox="1">
            <a:spLocks noChangeArrowheads="1"/>
          </p:cNvSpPr>
          <p:nvPr/>
        </p:nvSpPr>
        <p:spPr bwMode="auto">
          <a:xfrm>
            <a:off x="6823256" y="4919747"/>
            <a:ext cx="2702322" cy="213585"/>
          </a:xfrm>
          <a:prstGeom prst="rect">
            <a:avLst/>
          </a:prstGeom>
          <a:noFill/>
          <a:ln w="9525">
            <a:noFill/>
            <a:miter lim="800000"/>
            <a:headEnd/>
            <a:tailEnd/>
          </a:ln>
        </p:spPr>
        <p:txBody>
          <a:bodyPr wrap="square" anchor="b">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788" b="0" i="1" u="none" strike="noStrike" kern="1200" cap="none" spc="0" normalizeH="0" baseline="0" noProof="0">
                <a:ln>
                  <a:noFill/>
                </a:ln>
                <a:solidFill>
                  <a:srgbClr val="000000"/>
                </a:solidFill>
                <a:effectLst/>
                <a:uLnTx/>
                <a:uFillTx/>
                <a:latin typeface="Arial" charset="0"/>
                <a:ea typeface="+mn-ea"/>
                <a:cs typeface="Arial" charset="0"/>
              </a:rPr>
              <a:t>Source: 2018 FOX Family Learning Survey</a:t>
            </a:r>
          </a:p>
        </p:txBody>
      </p:sp>
    </p:spTree>
    <p:extLst>
      <p:ext uri="{BB962C8B-B14F-4D97-AF65-F5344CB8AC3E}">
        <p14:creationId xmlns:p14="http://schemas.microsoft.com/office/powerpoint/2010/main" val="524461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a:t>The Importance of Family Learning</a:t>
            </a:r>
          </a:p>
        </p:txBody>
      </p:sp>
      <p:sp>
        <p:nvSpPr>
          <p:cNvPr id="5" name="Subtitle 4">
            <a:extLst>
              <a:ext uri="{FF2B5EF4-FFF2-40B4-BE49-F238E27FC236}">
                <a16:creationId xmlns:a16="http://schemas.microsoft.com/office/drawing/2014/main" id="{1674C3B5-4C26-4F51-8363-6AE4855C34C0}"/>
              </a:ext>
            </a:extLst>
          </p:cNvPr>
          <p:cNvSpPr>
            <a:spLocks noGrp="1"/>
          </p:cNvSpPr>
          <p:nvPr>
            <p:ph type="subTitle" idx="1"/>
          </p:nvPr>
        </p:nvSpPr>
        <p:spPr>
          <a:xfrm>
            <a:off x="457200" y="1943099"/>
            <a:ext cx="8001000" cy="938645"/>
          </a:xfrm>
        </p:spPr>
        <p:txBody>
          <a:bodyPr>
            <a:normAutofit/>
          </a:bodyPr>
          <a:lstStyle/>
          <a:p>
            <a:r>
              <a:rPr lang="en-US"/>
              <a:t>Developing Flourishing Families through Continuous Learning</a:t>
            </a:r>
          </a:p>
        </p:txBody>
      </p:sp>
    </p:spTree>
    <p:extLst>
      <p:ext uri="{BB962C8B-B14F-4D97-AF65-F5344CB8AC3E}">
        <p14:creationId xmlns:p14="http://schemas.microsoft.com/office/powerpoint/2010/main" val="27454043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hart 16">
            <a:extLst>
              <a:ext uri="{FF2B5EF4-FFF2-40B4-BE49-F238E27FC236}">
                <a16:creationId xmlns:a16="http://schemas.microsoft.com/office/drawing/2014/main" id="{28AC787D-8298-4341-AC8F-E7C3455AB6E4}"/>
              </a:ext>
            </a:extLst>
          </p:cNvPr>
          <p:cNvGraphicFramePr>
            <a:graphicFrameLocks noChangeAspect="1"/>
          </p:cNvGraphicFramePr>
          <p:nvPr>
            <p:extLst>
              <p:ext uri="{D42A27DB-BD31-4B8C-83A1-F6EECF244321}">
                <p14:modId xmlns:p14="http://schemas.microsoft.com/office/powerpoint/2010/main" val="1617175360"/>
              </p:ext>
            </p:extLst>
          </p:nvPr>
        </p:nvGraphicFramePr>
        <p:xfrm>
          <a:off x="1334113" y="1225831"/>
          <a:ext cx="6475773" cy="3670761"/>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a:t>What Challenges Might Arise? </a:t>
            </a:r>
          </a:p>
        </p:txBody>
      </p:sp>
      <p:sp>
        <p:nvSpPr>
          <p:cNvPr id="4" name="Rectangle 3"/>
          <p:cNvSpPr/>
          <p:nvPr/>
        </p:nvSpPr>
        <p:spPr>
          <a:xfrm>
            <a:off x="1334113" y="1041165"/>
            <a:ext cx="5713100" cy="184666"/>
          </a:xfrm>
          <a:prstGeom prst="rect">
            <a:avLst/>
          </a:prstGeom>
        </p:spPr>
        <p:txBody>
          <a:bodyPr wrap="square" lIns="0" tIns="0" rIns="0" bIns="0" anchor="ctr" anchorCtr="0">
            <a:spAutoFit/>
          </a:bodyPr>
          <a:lstStyle/>
          <a:p>
            <a:pPr algn="ctr" defTabSz="914378"/>
            <a:r>
              <a:rPr lang="en-US" sz="1200" b="1" kern="0">
                <a:solidFill>
                  <a:srgbClr val="1B75BC"/>
                </a:solidFill>
                <a:latin typeface="Arial" panose="020B0604020202020204" pitchFamily="34" charset="0"/>
                <a:cs typeface="Arial" panose="020B0604020202020204" pitchFamily="34" charset="0"/>
              </a:rPr>
              <a:t>What is your greatest challenge related to educating family members? </a:t>
            </a:r>
            <a:r>
              <a:rPr lang="en-US" sz="1200" i="1" kern="0">
                <a:solidFill>
                  <a:srgbClr val="1B75BC"/>
                </a:solidFill>
                <a:latin typeface="Arial" panose="020B0604020202020204" pitchFamily="34" charset="0"/>
                <a:cs typeface="Arial" panose="020B0604020202020204" pitchFamily="34" charset="0"/>
              </a:rPr>
              <a:t>n=57</a:t>
            </a:r>
          </a:p>
        </p:txBody>
      </p:sp>
      <p:sp>
        <p:nvSpPr>
          <p:cNvPr id="9" name="TextBox 8">
            <a:extLst>
              <a:ext uri="{FF2B5EF4-FFF2-40B4-BE49-F238E27FC236}">
                <a16:creationId xmlns:a16="http://schemas.microsoft.com/office/drawing/2014/main" id="{8B901F9C-02BA-45FE-BDFE-C2D6FD7650B2}"/>
              </a:ext>
            </a:extLst>
          </p:cNvPr>
          <p:cNvSpPr txBox="1"/>
          <p:nvPr/>
        </p:nvSpPr>
        <p:spPr>
          <a:xfrm>
            <a:off x="6835528" y="4896592"/>
            <a:ext cx="3502125" cy="213585"/>
          </a:xfrm>
          <a:prstGeom prst="rect">
            <a:avLst/>
          </a:prstGeom>
          <a:noFill/>
        </p:spPr>
        <p:txBody>
          <a:bodyPr wrap="square" rtlCol="0">
            <a:spAutoFit/>
          </a:bodyPr>
          <a:lstStyle/>
          <a:p>
            <a:pPr defTabSz="914378"/>
            <a:r>
              <a:rPr lang="en-US" sz="788" i="1">
                <a:solidFill>
                  <a:prstClr val="black"/>
                </a:solidFill>
                <a:latin typeface="Arial" panose="020B0604020202020204" pitchFamily="34" charset="0"/>
                <a:cs typeface="Arial" panose="020B0604020202020204" pitchFamily="34" charset="0"/>
              </a:rPr>
              <a:t>Source: 2018 FOX Family Learning Survey</a:t>
            </a:r>
          </a:p>
        </p:txBody>
      </p:sp>
    </p:spTree>
    <p:extLst>
      <p:ext uri="{BB962C8B-B14F-4D97-AF65-F5344CB8AC3E}">
        <p14:creationId xmlns:p14="http://schemas.microsoft.com/office/powerpoint/2010/main" val="7555322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EW YORK TIMES">
            <a:extLst>
              <a:ext uri="{FF2B5EF4-FFF2-40B4-BE49-F238E27FC236}">
                <a16:creationId xmlns:a16="http://schemas.microsoft.com/office/drawing/2014/main" id="{C14C08D6-E23D-480D-8F98-B5756DA240FC}"/>
              </a:ext>
            </a:extLst>
          </p:cNvPr>
          <p:cNvSpPr txBox="1"/>
          <p:nvPr/>
        </p:nvSpPr>
        <p:spPr>
          <a:xfrm>
            <a:off x="1728439" y="3447502"/>
            <a:ext cx="6810441" cy="62318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a:spAutoFit/>
          </a:bodyPr>
          <a:lstStyle>
            <a:lvl1pPr>
              <a:defRPr sz="3600" b="0" spc="720">
                <a:solidFill>
                  <a:srgbClr val="FFFFFF"/>
                </a:solidFill>
                <a:latin typeface="Helvetica"/>
                <a:ea typeface="Helvetica"/>
                <a:cs typeface="Helvetica"/>
                <a:sym typeface="Helvetica"/>
              </a:defRPr>
            </a:lvl1pPr>
          </a:lstStyle>
          <a:p>
            <a:pPr>
              <a:lnSpc>
                <a:spcPct val="150000"/>
              </a:lnSpc>
            </a:pPr>
            <a:r>
              <a:rPr lang="en-US" sz="1350">
                <a:solidFill>
                  <a:srgbClr val="0070C0"/>
                </a:solidFill>
                <a:latin typeface="Arial" panose="020B0604020202020204" pitchFamily="34" charset="0"/>
                <a:cs typeface="Arial" panose="020B0604020202020204" pitchFamily="34" charset="0"/>
              </a:rPr>
              <a:t>Mark Haynes </a:t>
            </a:r>
            <a:r>
              <a:rPr lang="en-US" sz="1350" err="1">
                <a:solidFill>
                  <a:srgbClr val="0070C0"/>
                </a:solidFill>
                <a:latin typeface="Arial" panose="020B0604020202020204" pitchFamily="34" charset="0"/>
                <a:cs typeface="Arial" panose="020B0604020202020204" pitchFamily="34" charset="0"/>
              </a:rPr>
              <a:t>Daniell</a:t>
            </a:r>
            <a:r>
              <a:rPr lang="en-US" sz="1350">
                <a:solidFill>
                  <a:srgbClr val="0070C0"/>
                </a:solidFill>
                <a:latin typeface="Arial" panose="020B0604020202020204" pitchFamily="34" charset="0"/>
                <a:cs typeface="Arial" panose="020B0604020202020204" pitchFamily="34" charset="0"/>
              </a:rPr>
              <a:t> &amp; Sara S. Hamilton, </a:t>
            </a:r>
            <a:r>
              <a:rPr lang="en-US" sz="1350" i="1">
                <a:solidFill>
                  <a:srgbClr val="0070C0"/>
                </a:solidFill>
                <a:latin typeface="Arial" panose="020B0604020202020204" pitchFamily="34" charset="0"/>
                <a:cs typeface="Arial" panose="020B0604020202020204" pitchFamily="34" charset="0"/>
              </a:rPr>
              <a:t>Family Legacy and Leadership</a:t>
            </a:r>
            <a:endParaRPr sz="1350">
              <a:solidFill>
                <a:srgbClr val="0070C0"/>
              </a:solidFill>
              <a:latin typeface="Arial" panose="020B0604020202020204" pitchFamily="34" charset="0"/>
              <a:cs typeface="Arial" panose="020B0604020202020204" pitchFamily="34" charset="0"/>
            </a:endParaRPr>
          </a:p>
        </p:txBody>
      </p:sp>
      <p:sp>
        <p:nvSpPr>
          <p:cNvPr id="10" name="“Professor Watchlist is Seen as Threat to Academic Freedom”">
            <a:extLst>
              <a:ext uri="{FF2B5EF4-FFF2-40B4-BE49-F238E27FC236}">
                <a16:creationId xmlns:a16="http://schemas.microsoft.com/office/drawing/2014/main" id="{0ECD5E9E-E230-4700-B209-ABCE670F2741}"/>
              </a:ext>
            </a:extLst>
          </p:cNvPr>
          <p:cNvSpPr txBox="1"/>
          <p:nvPr/>
        </p:nvSpPr>
        <p:spPr>
          <a:xfrm>
            <a:off x="605120" y="1213665"/>
            <a:ext cx="7933759" cy="176202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anchor="ctr">
            <a:spAutoFit/>
          </a:bodyPr>
          <a:lstStyle>
            <a:lvl1pPr>
              <a:defRPr sz="12000" b="0" spc="-119">
                <a:solidFill>
                  <a:srgbClr val="FFFFFF"/>
                </a:solidFill>
                <a:latin typeface="Helvetica Light"/>
                <a:ea typeface="Helvetica Light"/>
                <a:cs typeface="Helvetica Light"/>
                <a:sym typeface="Helvetica Light"/>
              </a:defRPr>
            </a:lvl1pPr>
          </a:lstStyle>
          <a:p>
            <a:pPr algn="ctr"/>
            <a:r>
              <a:rPr lang="en-US" sz="2800" b="1">
                <a:solidFill>
                  <a:srgbClr val="0070C0"/>
                </a:solidFill>
                <a:latin typeface="Arial" panose="020B0604020202020204" pitchFamily="34" charset="0"/>
                <a:cs typeface="Arial" panose="020B0604020202020204" pitchFamily="34" charset="0"/>
              </a:rPr>
              <a:t>“Ambitious families improve their odds of success by developing knowledgeable and capable leaders who understand the importance of a multi-generational legacy strategy.”</a:t>
            </a:r>
            <a:endParaRPr sz="280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0064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D1A87-3155-41C7-955D-FD2CD9120956}"/>
              </a:ext>
            </a:extLst>
          </p:cNvPr>
          <p:cNvSpPr>
            <a:spLocks noGrp="1"/>
          </p:cNvSpPr>
          <p:nvPr>
            <p:ph type="title"/>
          </p:nvPr>
        </p:nvSpPr>
        <p:spPr>
          <a:xfrm>
            <a:off x="312420" y="2128823"/>
            <a:ext cx="8519160" cy="442927"/>
          </a:xfrm>
        </p:spPr>
        <p:txBody>
          <a:bodyPr/>
          <a:lstStyle/>
          <a:p>
            <a:pPr algn="ctr"/>
            <a:r>
              <a:rPr lang="en-US"/>
              <a:t>How Do We Begin?</a:t>
            </a:r>
          </a:p>
        </p:txBody>
      </p:sp>
    </p:spTree>
    <p:extLst>
      <p:ext uri="{BB962C8B-B14F-4D97-AF65-F5344CB8AC3E}">
        <p14:creationId xmlns:p14="http://schemas.microsoft.com/office/powerpoint/2010/main" val="8463475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EA3209D-8901-4F8A-9782-86EB50013E68}"/>
              </a:ext>
            </a:extLst>
          </p:cNvPr>
          <p:cNvSpPr>
            <a:spLocks noGrp="1"/>
          </p:cNvSpPr>
          <p:nvPr>
            <p:ph type="title"/>
          </p:nvPr>
        </p:nvSpPr>
        <p:spPr>
          <a:xfrm>
            <a:off x="304800" y="33323"/>
            <a:ext cx="7408282" cy="442927"/>
          </a:xfrm>
        </p:spPr>
        <p:txBody>
          <a:bodyPr/>
          <a:lstStyle/>
          <a:p>
            <a:r>
              <a:rPr lang="en-US"/>
              <a:t>How to Begin</a:t>
            </a:r>
          </a:p>
        </p:txBody>
      </p:sp>
      <p:sp>
        <p:nvSpPr>
          <p:cNvPr id="3" name="TextBox 2">
            <a:extLst>
              <a:ext uri="{FF2B5EF4-FFF2-40B4-BE49-F238E27FC236}">
                <a16:creationId xmlns:a16="http://schemas.microsoft.com/office/drawing/2014/main" id="{CAF3C444-8290-4F65-B6CB-4CC2C0421B9C}"/>
              </a:ext>
            </a:extLst>
          </p:cNvPr>
          <p:cNvSpPr txBox="1"/>
          <p:nvPr/>
        </p:nvSpPr>
        <p:spPr>
          <a:xfrm>
            <a:off x="7027100" y="900281"/>
            <a:ext cx="1872643" cy="3377528"/>
          </a:xfrm>
          <a:prstGeom prst="rect">
            <a:avLst/>
          </a:prstGeom>
          <a:noFill/>
          <a:ln>
            <a:solidFill>
              <a:srgbClr val="FFFFFF"/>
            </a:solidFill>
          </a:ln>
        </p:spPr>
        <p:txBody>
          <a:bodyPr wrap="square">
            <a:spAutoFit/>
          </a:bodyPr>
          <a:lstStyle/>
          <a:p>
            <a:pPr marL="0" marR="0">
              <a:lnSpc>
                <a:spcPct val="107000"/>
              </a:lnSpc>
              <a:spcBef>
                <a:spcPts val="0"/>
              </a:spcBef>
              <a:spcAft>
                <a:spcPts val="1200"/>
              </a:spcAft>
            </a:pPr>
            <a:r>
              <a:rPr lang="en-US" sz="1300">
                <a:solidFill>
                  <a:srgbClr val="1B75BC"/>
                </a:solidFill>
                <a:effectLst/>
                <a:latin typeface="Helvetica Light"/>
                <a:ea typeface="Cambria" panose="02040503050406030204" pitchFamily="18" charset="0"/>
                <a:cs typeface="Helvetica" panose="020B0604020202020204" pitchFamily="34" charset="0"/>
              </a:rPr>
              <a:t>“Our interviews of successful inheritors revealed a startling fact: Very few had received a textbook education in financial literacy. Rather</a:t>
            </a:r>
            <a:r>
              <a:rPr lang="en-US" sz="1300" b="1">
                <a:solidFill>
                  <a:srgbClr val="1B75BC"/>
                </a:solidFill>
                <a:effectLst/>
                <a:latin typeface="Helvetica Light"/>
                <a:ea typeface="Cambria" panose="02040503050406030204" pitchFamily="18" charset="0"/>
                <a:cs typeface="Helvetica" panose="020B0604020202020204" pitchFamily="34" charset="0"/>
              </a:rPr>
              <a:t>, they learned by watching their parents</a:t>
            </a:r>
            <a:r>
              <a:rPr lang="en-US" sz="1300">
                <a:solidFill>
                  <a:srgbClr val="1B75BC"/>
                </a:solidFill>
                <a:effectLst/>
                <a:latin typeface="Helvetica Light"/>
                <a:ea typeface="Cambria" panose="02040503050406030204" pitchFamily="18" charset="0"/>
                <a:cs typeface="Helvetica" panose="020B0604020202020204" pitchFamily="34" charset="0"/>
              </a:rPr>
              <a:t>: how they lived, what they talked about, what they valued, and what they didn’t value.”</a:t>
            </a:r>
          </a:p>
          <a:p>
            <a:pPr marL="0" marR="0">
              <a:lnSpc>
                <a:spcPct val="107000"/>
              </a:lnSpc>
              <a:spcBef>
                <a:spcPts val="0"/>
              </a:spcBef>
              <a:spcAft>
                <a:spcPts val="800"/>
              </a:spcAft>
            </a:pPr>
            <a:r>
              <a:rPr lang="en-US" sz="1100" i="1">
                <a:solidFill>
                  <a:srgbClr val="1B75BC"/>
                </a:solidFill>
                <a:effectLst/>
                <a:latin typeface="Helvetica Light"/>
                <a:ea typeface="Cambria" panose="02040503050406030204" pitchFamily="18" charset="0"/>
                <a:cs typeface="Helvetica" panose="020B0604020202020204" pitchFamily="34" charset="0"/>
              </a:rPr>
              <a:t>Healthy, Wealthy &amp; Wise, </a:t>
            </a:r>
            <a:r>
              <a:rPr lang="en-US" sz="1100">
                <a:solidFill>
                  <a:srgbClr val="1B75BC"/>
                </a:solidFill>
                <a:effectLst/>
                <a:latin typeface="Helvetica Light"/>
                <a:ea typeface="Cambria" panose="02040503050406030204" pitchFamily="18" charset="0"/>
                <a:cs typeface="Helvetica" panose="020B0604020202020204" pitchFamily="34" charset="0"/>
              </a:rPr>
              <a:t>Coventry Edwards-Pitt</a:t>
            </a:r>
          </a:p>
        </p:txBody>
      </p:sp>
      <p:cxnSp>
        <p:nvCxnSpPr>
          <p:cNvPr id="5" name="Straight Connector 4">
            <a:extLst>
              <a:ext uri="{FF2B5EF4-FFF2-40B4-BE49-F238E27FC236}">
                <a16:creationId xmlns:a16="http://schemas.microsoft.com/office/drawing/2014/main" id="{88053B11-3F92-44EF-BA5A-4C9B2812A045}"/>
              </a:ext>
            </a:extLst>
          </p:cNvPr>
          <p:cNvCxnSpPr>
            <a:cxnSpLocks/>
          </p:cNvCxnSpPr>
          <p:nvPr/>
        </p:nvCxnSpPr>
        <p:spPr>
          <a:xfrm>
            <a:off x="7027100" y="900281"/>
            <a:ext cx="0" cy="3377528"/>
          </a:xfrm>
          <a:prstGeom prst="line">
            <a:avLst/>
          </a:prstGeom>
          <a:ln w="19050">
            <a:solidFill>
              <a:srgbClr val="F7941D"/>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C5E33B8B-DCC7-46EC-B03F-5331623CA968}"/>
              </a:ext>
            </a:extLst>
          </p:cNvPr>
          <p:cNvSpPr txBox="1"/>
          <p:nvPr/>
        </p:nvSpPr>
        <p:spPr>
          <a:xfrm>
            <a:off x="2537232" y="805262"/>
            <a:ext cx="4069536" cy="1969770"/>
          </a:xfrm>
          <a:prstGeom prst="rect">
            <a:avLst/>
          </a:prstGeom>
          <a:noFill/>
          <a:ln>
            <a:solidFill>
              <a:srgbClr val="1B75BC"/>
            </a:solidFill>
          </a:ln>
        </p:spPr>
        <p:txBody>
          <a:bodyPr wrap="square">
            <a:spAutoFit/>
          </a:bodyPr>
          <a:lstStyle/>
          <a:p>
            <a:r>
              <a:rPr lang="en-US" sz="1400"/>
              <a:t>Set out to build a family learning program with an intentional methodology that will empower family members with the knowledge, skills, behaviors and attitudes to achieve personal and family ambitions.</a:t>
            </a:r>
          </a:p>
          <a:p>
            <a:pPr marL="285750" indent="-285750">
              <a:buFont typeface="Arial" panose="020B0604020202020204" pitchFamily="34" charset="0"/>
              <a:buChar char="•"/>
            </a:pPr>
            <a:endParaRPr lang="en-US" sz="600"/>
          </a:p>
          <a:p>
            <a:pPr marL="285750" indent="-285750">
              <a:buFont typeface="Arial" panose="020B0604020202020204" pitchFamily="34" charset="0"/>
              <a:buChar char="•"/>
            </a:pPr>
            <a:r>
              <a:rPr lang="en-US" sz="1200"/>
              <a:t>Create an action plan and timeline for family learning program design and delivery  </a:t>
            </a:r>
          </a:p>
          <a:p>
            <a:pPr marL="285750" indent="-285750">
              <a:buFont typeface="Arial" panose="020B0604020202020204" pitchFamily="34" charset="0"/>
              <a:buChar char="•"/>
            </a:pPr>
            <a:r>
              <a:rPr lang="en-US" sz="1200"/>
              <a:t>Starting actions may include further data/information gathering, a kickoff meeting, establishing a program design committee, etc. </a:t>
            </a:r>
          </a:p>
        </p:txBody>
      </p:sp>
      <p:grpSp>
        <p:nvGrpSpPr>
          <p:cNvPr id="10" name="Group 9">
            <a:extLst>
              <a:ext uri="{FF2B5EF4-FFF2-40B4-BE49-F238E27FC236}">
                <a16:creationId xmlns:a16="http://schemas.microsoft.com/office/drawing/2014/main" id="{7997DBB6-4941-4D2E-970A-92FA325C6111}"/>
              </a:ext>
            </a:extLst>
          </p:cNvPr>
          <p:cNvGrpSpPr/>
          <p:nvPr/>
        </p:nvGrpSpPr>
        <p:grpSpPr>
          <a:xfrm>
            <a:off x="304800" y="805288"/>
            <a:ext cx="1812097" cy="1531880"/>
            <a:chOff x="0" y="0"/>
            <a:chExt cx="2552700" cy="1531880"/>
          </a:xfrm>
        </p:grpSpPr>
        <p:sp>
          <p:nvSpPr>
            <p:cNvPr id="17" name="Rectangle: Rounded Corners 16">
              <a:extLst>
                <a:ext uri="{FF2B5EF4-FFF2-40B4-BE49-F238E27FC236}">
                  <a16:creationId xmlns:a16="http://schemas.microsoft.com/office/drawing/2014/main" id="{5F9B80ED-6330-4E3F-BB9F-69C45D45A548}"/>
                </a:ext>
              </a:extLst>
            </p:cNvPr>
            <p:cNvSpPr/>
            <p:nvPr/>
          </p:nvSpPr>
          <p:spPr>
            <a:xfrm>
              <a:off x="0" y="0"/>
              <a:ext cx="2552700" cy="1531880"/>
            </a:xfrm>
            <a:prstGeom prst="roundRect">
              <a:avLst>
                <a:gd name="adj" fmla="val 10000"/>
              </a:avLst>
            </a:prstGeom>
            <a:solidFill>
              <a:schemeClr val="accent4"/>
            </a:solidFill>
            <a:effectLst/>
          </p:spPr>
          <p:style>
            <a:lnRef idx="2">
              <a:schemeClr val="lt1">
                <a:hueOff val="0"/>
                <a:satOff val="0"/>
                <a:lumOff val="0"/>
                <a:alphaOff val="0"/>
              </a:schemeClr>
            </a:lnRef>
            <a:fillRef idx="1">
              <a:scrgbClr r="0" g="0" b="0"/>
            </a:fillRef>
            <a:effectRef idx="0">
              <a:scrgbClr r="0" g="0" b="0"/>
            </a:effectRef>
            <a:fontRef idx="minor">
              <a:schemeClr val="lt1"/>
            </a:fontRef>
          </p:style>
        </p:sp>
        <p:sp>
          <p:nvSpPr>
            <p:cNvPr id="18" name="Rectangle: Rounded Corners 4">
              <a:extLst>
                <a:ext uri="{FF2B5EF4-FFF2-40B4-BE49-F238E27FC236}">
                  <a16:creationId xmlns:a16="http://schemas.microsoft.com/office/drawing/2014/main" id="{CF1E1D16-1213-4559-8E22-43575EFA49CC}"/>
                </a:ext>
              </a:extLst>
            </p:cNvPr>
            <p:cNvSpPr txBox="1"/>
            <p:nvPr/>
          </p:nvSpPr>
          <p:spPr>
            <a:xfrm>
              <a:off x="44867" y="44867"/>
              <a:ext cx="2462966" cy="14421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b="1" kern="1200">
                  <a:solidFill>
                    <a:schemeClr val="bg1"/>
                  </a:solidFill>
                  <a:latin typeface="Arial" panose="020B0604020202020204" pitchFamily="34" charset="0"/>
                  <a:cs typeface="Arial" panose="020B0604020202020204" pitchFamily="34" charset="0"/>
                </a:rPr>
                <a:t>Plan for the Future</a:t>
              </a:r>
            </a:p>
          </p:txBody>
        </p:sp>
      </p:grpSp>
      <p:grpSp>
        <p:nvGrpSpPr>
          <p:cNvPr id="11" name="Group 10">
            <a:extLst>
              <a:ext uri="{FF2B5EF4-FFF2-40B4-BE49-F238E27FC236}">
                <a16:creationId xmlns:a16="http://schemas.microsoft.com/office/drawing/2014/main" id="{C9CA7245-727A-4FE1-AC85-D3E41B505F92}"/>
              </a:ext>
            </a:extLst>
          </p:cNvPr>
          <p:cNvGrpSpPr/>
          <p:nvPr/>
        </p:nvGrpSpPr>
        <p:grpSpPr>
          <a:xfrm>
            <a:off x="866175" y="2433028"/>
            <a:ext cx="689346" cy="575156"/>
            <a:chOff x="931676" y="1627740"/>
            <a:chExt cx="689346" cy="575156"/>
          </a:xfrm>
        </p:grpSpPr>
        <p:sp>
          <p:nvSpPr>
            <p:cNvPr id="15" name="Arrow: Right 14">
              <a:extLst>
                <a:ext uri="{FF2B5EF4-FFF2-40B4-BE49-F238E27FC236}">
                  <a16:creationId xmlns:a16="http://schemas.microsoft.com/office/drawing/2014/main" id="{C0BCDBBD-77E4-4E3F-A7D9-0096336D8ABC}"/>
                </a:ext>
              </a:extLst>
            </p:cNvPr>
            <p:cNvSpPr/>
            <p:nvPr/>
          </p:nvSpPr>
          <p:spPr>
            <a:xfrm rot="5400000">
              <a:off x="988771" y="1570645"/>
              <a:ext cx="575156" cy="689346"/>
            </a:xfrm>
            <a:prstGeom prst="rightArrow">
              <a:avLst>
                <a:gd name="adj1" fmla="val 60000"/>
                <a:gd name="adj2" fmla="val 50000"/>
              </a:avLst>
            </a:prstGeom>
            <a:solidFill>
              <a:schemeClr val="accent4"/>
            </a:solidFill>
            <a:effectLst/>
          </p:spPr>
          <p:style>
            <a:lnRef idx="0">
              <a:schemeClr val="lt1">
                <a:hueOff val="0"/>
                <a:satOff val="0"/>
                <a:lumOff val="0"/>
                <a:alphaOff val="0"/>
              </a:schemeClr>
            </a:lnRef>
            <a:fillRef idx="1">
              <a:scrgbClr r="0" g="0" b="0"/>
            </a:fillRef>
            <a:effectRef idx="0">
              <a:scrgbClr r="0" g="0" b="0"/>
            </a:effectRef>
            <a:fontRef idx="minor">
              <a:schemeClr val="lt1"/>
            </a:fontRef>
          </p:style>
        </p:sp>
        <p:sp>
          <p:nvSpPr>
            <p:cNvPr id="16" name="Arrow: Right 6">
              <a:extLst>
                <a:ext uri="{FF2B5EF4-FFF2-40B4-BE49-F238E27FC236}">
                  <a16:creationId xmlns:a16="http://schemas.microsoft.com/office/drawing/2014/main" id="{FB133454-9AA4-480E-B70A-C6F877CB9889}"/>
                </a:ext>
              </a:extLst>
            </p:cNvPr>
            <p:cNvSpPr txBox="1"/>
            <p:nvPr/>
          </p:nvSpPr>
          <p:spPr>
            <a:xfrm>
              <a:off x="1069546" y="1627740"/>
              <a:ext cx="413608" cy="40260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r>
                <a:rPr lang="en-US" sz="1700" kern="1200">
                  <a:latin typeface="Frutiger LT 55 Roman" pitchFamily="18" charset="0"/>
                </a:rPr>
                <a:t>BUT</a:t>
              </a:r>
            </a:p>
          </p:txBody>
        </p:sp>
      </p:grpSp>
      <p:grpSp>
        <p:nvGrpSpPr>
          <p:cNvPr id="12" name="Group 11">
            <a:extLst>
              <a:ext uri="{FF2B5EF4-FFF2-40B4-BE49-F238E27FC236}">
                <a16:creationId xmlns:a16="http://schemas.microsoft.com/office/drawing/2014/main" id="{973D2112-35E8-4357-AEB8-B519AD28A766}"/>
              </a:ext>
            </a:extLst>
          </p:cNvPr>
          <p:cNvGrpSpPr/>
          <p:nvPr/>
        </p:nvGrpSpPr>
        <p:grpSpPr>
          <a:xfrm>
            <a:off x="304800" y="3104044"/>
            <a:ext cx="1812097" cy="1531880"/>
            <a:chOff x="0" y="2298756"/>
            <a:chExt cx="2552700" cy="1531880"/>
          </a:xfrm>
        </p:grpSpPr>
        <p:sp>
          <p:nvSpPr>
            <p:cNvPr id="13" name="Rectangle: Rounded Corners 12">
              <a:extLst>
                <a:ext uri="{FF2B5EF4-FFF2-40B4-BE49-F238E27FC236}">
                  <a16:creationId xmlns:a16="http://schemas.microsoft.com/office/drawing/2014/main" id="{4BCEA2AF-4137-48B5-AE11-3E4C2DCD6A93}"/>
                </a:ext>
              </a:extLst>
            </p:cNvPr>
            <p:cNvSpPr/>
            <p:nvPr/>
          </p:nvSpPr>
          <p:spPr>
            <a:xfrm>
              <a:off x="0" y="2298756"/>
              <a:ext cx="2552700" cy="1531880"/>
            </a:xfrm>
            <a:prstGeom prst="roundRect">
              <a:avLst>
                <a:gd name="adj" fmla="val 10000"/>
              </a:avLst>
            </a:prstGeom>
            <a:solidFill>
              <a:srgbClr val="39B54A"/>
            </a:solidFill>
            <a:effectLst/>
          </p:spPr>
          <p:style>
            <a:lnRef idx="2">
              <a:schemeClr val="lt1">
                <a:hueOff val="0"/>
                <a:satOff val="0"/>
                <a:lumOff val="0"/>
                <a:alphaOff val="0"/>
              </a:schemeClr>
            </a:lnRef>
            <a:fillRef idx="1">
              <a:scrgbClr r="0" g="0" b="0"/>
            </a:fillRef>
            <a:effectRef idx="0">
              <a:scrgbClr r="0" g="0" b="0"/>
            </a:effectRef>
            <a:fontRef idx="minor">
              <a:schemeClr val="lt1"/>
            </a:fontRef>
          </p:style>
        </p:sp>
        <p:sp>
          <p:nvSpPr>
            <p:cNvPr id="14" name="Rectangle: Rounded Corners 8">
              <a:extLst>
                <a:ext uri="{FF2B5EF4-FFF2-40B4-BE49-F238E27FC236}">
                  <a16:creationId xmlns:a16="http://schemas.microsoft.com/office/drawing/2014/main" id="{5EC75FDD-37AE-4EFB-8EC1-CBBCD5955127}"/>
                </a:ext>
              </a:extLst>
            </p:cNvPr>
            <p:cNvSpPr txBox="1"/>
            <p:nvPr/>
          </p:nvSpPr>
          <p:spPr>
            <a:xfrm>
              <a:off x="44867" y="2343623"/>
              <a:ext cx="2462966" cy="14421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b="1" kern="1200">
                  <a:solidFill>
                    <a:schemeClr val="bg1"/>
                  </a:solidFill>
                  <a:latin typeface="Arial" panose="020B0604020202020204" pitchFamily="34" charset="0"/>
                  <a:cs typeface="Arial" panose="020B0604020202020204" pitchFamily="34" charset="0"/>
                </a:rPr>
                <a:t>Start Today</a:t>
              </a:r>
            </a:p>
          </p:txBody>
        </p:sp>
      </p:grpSp>
      <p:sp>
        <p:nvSpPr>
          <p:cNvPr id="20" name="TextBox 19">
            <a:extLst>
              <a:ext uri="{FF2B5EF4-FFF2-40B4-BE49-F238E27FC236}">
                <a16:creationId xmlns:a16="http://schemas.microsoft.com/office/drawing/2014/main" id="{1291DB0A-A286-42F8-9E35-344E7769FC60}"/>
              </a:ext>
            </a:extLst>
          </p:cNvPr>
          <p:cNvSpPr txBox="1"/>
          <p:nvPr/>
        </p:nvSpPr>
        <p:spPr>
          <a:xfrm>
            <a:off x="2505379" y="3104044"/>
            <a:ext cx="4069536" cy="1538883"/>
          </a:xfrm>
          <a:prstGeom prst="rect">
            <a:avLst/>
          </a:prstGeom>
          <a:noFill/>
          <a:ln>
            <a:solidFill>
              <a:srgbClr val="39B54A"/>
            </a:solidFill>
          </a:ln>
        </p:spPr>
        <p:txBody>
          <a:bodyPr wrap="square">
            <a:spAutoFit/>
          </a:bodyPr>
          <a:lstStyle/>
          <a:p>
            <a:r>
              <a:rPr lang="en-US" sz="1400"/>
              <a:t>Identify one step you will take this week to advance family learning. </a:t>
            </a:r>
          </a:p>
          <a:p>
            <a:endParaRPr lang="en-US" sz="600"/>
          </a:p>
          <a:p>
            <a:pPr marL="171450" indent="-171450">
              <a:buFont typeface="Arial" panose="020B0604020202020204" pitchFamily="34" charset="0"/>
              <a:buChar char="•"/>
            </a:pPr>
            <a:r>
              <a:rPr lang="en-US" sz="1200"/>
              <a:t>Create a family blog/newsletter and write a first post</a:t>
            </a:r>
          </a:p>
          <a:p>
            <a:pPr marL="171450" indent="-171450">
              <a:buFont typeface="Arial" panose="020B0604020202020204" pitchFamily="34" charset="0"/>
              <a:buChar char="•"/>
            </a:pPr>
            <a:r>
              <a:rPr lang="en-US" sz="1200"/>
              <a:t>Identify an opportunity to share a family story that illustrates the family’s values with a member of a younger generation</a:t>
            </a:r>
          </a:p>
          <a:p>
            <a:pPr marL="171450" indent="-171450">
              <a:buFont typeface="Arial" panose="020B0604020202020204" pitchFamily="34" charset="0"/>
              <a:buChar char="•"/>
            </a:pPr>
            <a:endParaRPr lang="en-US" sz="1200"/>
          </a:p>
        </p:txBody>
      </p:sp>
    </p:spTree>
    <p:extLst>
      <p:ext uri="{BB962C8B-B14F-4D97-AF65-F5344CB8AC3E}">
        <p14:creationId xmlns:p14="http://schemas.microsoft.com/office/powerpoint/2010/main" val="35484781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a:t>Additional Examples to Get Started </a:t>
            </a:r>
            <a:endParaRPr lang="en-US" sz="2200"/>
          </a:p>
        </p:txBody>
      </p:sp>
      <p:grpSp>
        <p:nvGrpSpPr>
          <p:cNvPr id="4" name="Group 3">
            <a:extLst>
              <a:ext uri="{FF2B5EF4-FFF2-40B4-BE49-F238E27FC236}">
                <a16:creationId xmlns:a16="http://schemas.microsoft.com/office/drawing/2014/main" id="{313F32EB-3D00-4B6A-AAF9-8920ABF2C8B3}"/>
              </a:ext>
            </a:extLst>
          </p:cNvPr>
          <p:cNvGrpSpPr/>
          <p:nvPr/>
        </p:nvGrpSpPr>
        <p:grpSpPr>
          <a:xfrm>
            <a:off x="369230" y="1162895"/>
            <a:ext cx="8524534" cy="3172631"/>
            <a:chOff x="1714060" y="1102718"/>
            <a:chExt cx="13050042" cy="4249439"/>
          </a:xfrm>
        </p:grpSpPr>
        <p:sp>
          <p:nvSpPr>
            <p:cNvPr id="7" name="Freeform: Shape 6">
              <a:extLst>
                <a:ext uri="{FF2B5EF4-FFF2-40B4-BE49-F238E27FC236}">
                  <a16:creationId xmlns:a16="http://schemas.microsoft.com/office/drawing/2014/main" id="{F8A215D3-5712-4A72-8E27-91101D98506B}"/>
                </a:ext>
              </a:extLst>
            </p:cNvPr>
            <p:cNvSpPr/>
            <p:nvPr/>
          </p:nvSpPr>
          <p:spPr>
            <a:xfrm>
              <a:off x="1714060" y="1102718"/>
              <a:ext cx="4024189" cy="1767351"/>
            </a:xfrm>
            <a:custGeom>
              <a:avLst/>
              <a:gdLst>
                <a:gd name="connsiteX0" fmla="*/ 0 w 4024189"/>
                <a:gd name="connsiteY0" fmla="*/ 364074 h 2184400"/>
                <a:gd name="connsiteX1" fmla="*/ 364074 w 4024189"/>
                <a:gd name="connsiteY1" fmla="*/ 0 h 2184400"/>
                <a:gd name="connsiteX2" fmla="*/ 3660115 w 4024189"/>
                <a:gd name="connsiteY2" fmla="*/ 0 h 2184400"/>
                <a:gd name="connsiteX3" fmla="*/ 4024189 w 4024189"/>
                <a:gd name="connsiteY3" fmla="*/ 364074 h 2184400"/>
                <a:gd name="connsiteX4" fmla="*/ 4024189 w 4024189"/>
                <a:gd name="connsiteY4" fmla="*/ 1820326 h 2184400"/>
                <a:gd name="connsiteX5" fmla="*/ 3660115 w 4024189"/>
                <a:gd name="connsiteY5" fmla="*/ 2184400 h 2184400"/>
                <a:gd name="connsiteX6" fmla="*/ 364074 w 4024189"/>
                <a:gd name="connsiteY6" fmla="*/ 2184400 h 2184400"/>
                <a:gd name="connsiteX7" fmla="*/ 0 w 4024189"/>
                <a:gd name="connsiteY7" fmla="*/ 1820326 h 2184400"/>
                <a:gd name="connsiteX8" fmla="*/ 0 w 4024189"/>
                <a:gd name="connsiteY8" fmla="*/ 364074 h 218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24189" h="2184400">
                  <a:moveTo>
                    <a:pt x="0" y="364074"/>
                  </a:moveTo>
                  <a:cubicBezTo>
                    <a:pt x="0" y="163001"/>
                    <a:pt x="163001" y="0"/>
                    <a:pt x="364074" y="0"/>
                  </a:cubicBezTo>
                  <a:lnTo>
                    <a:pt x="3660115" y="0"/>
                  </a:lnTo>
                  <a:cubicBezTo>
                    <a:pt x="3861188" y="0"/>
                    <a:pt x="4024189" y="163001"/>
                    <a:pt x="4024189" y="364074"/>
                  </a:cubicBezTo>
                  <a:lnTo>
                    <a:pt x="4024189" y="1820326"/>
                  </a:lnTo>
                  <a:cubicBezTo>
                    <a:pt x="4024189" y="2021399"/>
                    <a:pt x="3861188" y="2184400"/>
                    <a:pt x="3660115" y="2184400"/>
                  </a:cubicBezTo>
                  <a:lnTo>
                    <a:pt x="364074" y="2184400"/>
                  </a:lnTo>
                  <a:cubicBezTo>
                    <a:pt x="163001" y="2184400"/>
                    <a:pt x="0" y="2021399"/>
                    <a:pt x="0" y="1820326"/>
                  </a:cubicBezTo>
                  <a:lnTo>
                    <a:pt x="0" y="364074"/>
                  </a:lnTo>
                  <a:close/>
                </a:path>
              </a:pathLst>
            </a:custGeom>
            <a:solidFill>
              <a:srgbClr val="39B54A"/>
            </a:solidFill>
            <a:ln>
              <a:noFill/>
            </a:ln>
          </p:spPr>
          <p:style>
            <a:lnRef idx="3">
              <a:scrgbClr r="0" g="0" b="0"/>
            </a:lnRef>
            <a:fillRef idx="1">
              <a:scrgbClr r="0" g="0" b="0"/>
            </a:fillRef>
            <a:effectRef idx="1">
              <a:schemeClr val="accent2">
                <a:hueOff val="0"/>
                <a:satOff val="0"/>
                <a:lumOff val="0"/>
                <a:alphaOff val="0"/>
              </a:schemeClr>
            </a:effectRef>
            <a:fontRef idx="minor">
              <a:schemeClr val="lt1"/>
            </a:fontRef>
          </p:style>
          <p:txBody>
            <a:bodyPr spcFirstLastPara="0" vert="horz" wrap="square" lIns="114266" tIns="114266" rIns="114266" bIns="114266" numCol="1" spcCol="1270" anchor="ctr" anchorCtr="0">
              <a:noAutofit/>
            </a:bodyPr>
            <a:lstStyle/>
            <a:p>
              <a:pPr algn="ctr" defTabSz="400050">
                <a:lnSpc>
                  <a:spcPct val="90000"/>
                </a:lnSpc>
                <a:spcBef>
                  <a:spcPct val="0"/>
                </a:spcBef>
                <a:spcAft>
                  <a:spcPct val="35000"/>
                </a:spcAft>
                <a:defRPr/>
              </a:pPr>
              <a:r>
                <a:rPr lang="en-US" sz="1400" b="1">
                  <a:solidFill>
                    <a:schemeClr val="bg1"/>
                  </a:solidFill>
                  <a:latin typeface="Arial" pitchFamily="34" charset="0"/>
                  <a:cs typeface="Arial" pitchFamily="34" charset="0"/>
                </a:rPr>
                <a:t>Multigenerational Brainstorm</a:t>
              </a:r>
            </a:p>
            <a:p>
              <a:pPr algn="ctr" defTabSz="400050">
                <a:lnSpc>
                  <a:spcPct val="90000"/>
                </a:lnSpc>
                <a:spcBef>
                  <a:spcPct val="0"/>
                </a:spcBef>
                <a:spcAft>
                  <a:spcPct val="35000"/>
                </a:spcAft>
                <a:defRPr/>
              </a:pPr>
              <a:r>
                <a:rPr lang="en-US" sz="1200">
                  <a:solidFill>
                    <a:schemeClr val="bg1"/>
                  </a:solidFill>
                  <a:latin typeface="Arial" pitchFamily="34" charset="0"/>
                  <a:cs typeface="Arial" pitchFamily="34" charset="0"/>
                </a:rPr>
                <a:t>At the next family meeting, ask members for thoughts on the most important family education topics.</a:t>
              </a:r>
              <a:endParaRPr lang="en-US" sz="400">
                <a:solidFill>
                  <a:schemeClr val="bg1"/>
                </a:solidFill>
                <a:latin typeface="Arial" pitchFamily="34" charset="0"/>
                <a:cs typeface="Arial" pitchFamily="34" charset="0"/>
              </a:endParaRPr>
            </a:p>
          </p:txBody>
        </p:sp>
        <p:sp>
          <p:nvSpPr>
            <p:cNvPr id="8" name="Freeform: Shape 7">
              <a:extLst>
                <a:ext uri="{FF2B5EF4-FFF2-40B4-BE49-F238E27FC236}">
                  <a16:creationId xmlns:a16="http://schemas.microsoft.com/office/drawing/2014/main" id="{38E398CA-EB38-48EE-A654-04C6656C44B2}"/>
                </a:ext>
              </a:extLst>
            </p:cNvPr>
            <p:cNvSpPr/>
            <p:nvPr/>
          </p:nvSpPr>
          <p:spPr>
            <a:xfrm>
              <a:off x="6268911" y="3542407"/>
              <a:ext cx="4024218" cy="1809750"/>
            </a:xfrm>
            <a:custGeom>
              <a:avLst/>
              <a:gdLst>
                <a:gd name="connsiteX0" fmla="*/ 0 w 4024189"/>
                <a:gd name="connsiteY0" fmla="*/ 364074 h 2184400"/>
                <a:gd name="connsiteX1" fmla="*/ 364074 w 4024189"/>
                <a:gd name="connsiteY1" fmla="*/ 0 h 2184400"/>
                <a:gd name="connsiteX2" fmla="*/ 3660115 w 4024189"/>
                <a:gd name="connsiteY2" fmla="*/ 0 h 2184400"/>
                <a:gd name="connsiteX3" fmla="*/ 4024189 w 4024189"/>
                <a:gd name="connsiteY3" fmla="*/ 364074 h 2184400"/>
                <a:gd name="connsiteX4" fmla="*/ 4024189 w 4024189"/>
                <a:gd name="connsiteY4" fmla="*/ 1820326 h 2184400"/>
                <a:gd name="connsiteX5" fmla="*/ 3660115 w 4024189"/>
                <a:gd name="connsiteY5" fmla="*/ 2184400 h 2184400"/>
                <a:gd name="connsiteX6" fmla="*/ 364074 w 4024189"/>
                <a:gd name="connsiteY6" fmla="*/ 2184400 h 2184400"/>
                <a:gd name="connsiteX7" fmla="*/ 0 w 4024189"/>
                <a:gd name="connsiteY7" fmla="*/ 1820326 h 2184400"/>
                <a:gd name="connsiteX8" fmla="*/ 0 w 4024189"/>
                <a:gd name="connsiteY8" fmla="*/ 364074 h 218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24189" h="2184400">
                  <a:moveTo>
                    <a:pt x="0" y="364074"/>
                  </a:moveTo>
                  <a:cubicBezTo>
                    <a:pt x="0" y="163001"/>
                    <a:pt x="163001" y="0"/>
                    <a:pt x="364074" y="0"/>
                  </a:cubicBezTo>
                  <a:lnTo>
                    <a:pt x="3660115" y="0"/>
                  </a:lnTo>
                  <a:cubicBezTo>
                    <a:pt x="3861188" y="0"/>
                    <a:pt x="4024189" y="163001"/>
                    <a:pt x="4024189" y="364074"/>
                  </a:cubicBezTo>
                  <a:lnTo>
                    <a:pt x="4024189" y="1820326"/>
                  </a:lnTo>
                  <a:cubicBezTo>
                    <a:pt x="4024189" y="2021399"/>
                    <a:pt x="3861188" y="2184400"/>
                    <a:pt x="3660115" y="2184400"/>
                  </a:cubicBezTo>
                  <a:lnTo>
                    <a:pt x="364074" y="2184400"/>
                  </a:lnTo>
                  <a:cubicBezTo>
                    <a:pt x="163001" y="2184400"/>
                    <a:pt x="0" y="2021399"/>
                    <a:pt x="0" y="1820326"/>
                  </a:cubicBezTo>
                  <a:lnTo>
                    <a:pt x="0" y="364074"/>
                  </a:lnTo>
                  <a:close/>
                </a:path>
              </a:pathLst>
            </a:custGeom>
            <a:solidFill>
              <a:srgbClr val="B14F3F"/>
            </a:solidFill>
            <a:ln>
              <a:noFill/>
            </a:ln>
          </p:spPr>
          <p:style>
            <a:lnRef idx="3">
              <a:scrgbClr r="0" g="0" b="0"/>
            </a:lnRef>
            <a:fillRef idx="1">
              <a:scrgbClr r="0" g="0" b="0"/>
            </a:fillRef>
            <a:effectRef idx="1">
              <a:schemeClr val="accent2">
                <a:hueOff val="2511158"/>
                <a:satOff val="22933"/>
                <a:lumOff val="-10066"/>
                <a:alphaOff val="0"/>
              </a:schemeClr>
            </a:effectRef>
            <a:fontRef idx="minor">
              <a:schemeClr val="lt1"/>
            </a:fontRef>
          </p:style>
          <p:txBody>
            <a:bodyPr spcFirstLastPara="0" vert="horz" wrap="square" lIns="114266" tIns="114266" rIns="114266" bIns="114266" numCol="1" spcCol="1270" anchor="ctr" anchorCtr="0">
              <a:noAutofit/>
            </a:bodyPr>
            <a:lstStyle/>
            <a:p>
              <a:pPr algn="ctr" defTabSz="400050">
                <a:lnSpc>
                  <a:spcPct val="90000"/>
                </a:lnSpc>
                <a:spcBef>
                  <a:spcPct val="0"/>
                </a:spcBef>
                <a:spcAft>
                  <a:spcPct val="35000"/>
                </a:spcAft>
                <a:defRPr/>
              </a:pPr>
              <a:r>
                <a:rPr lang="en-US" sz="1400" b="1">
                  <a:solidFill>
                    <a:schemeClr val="bg1"/>
                  </a:solidFill>
                  <a:latin typeface="Arial" pitchFamily="34" charset="0"/>
                  <a:cs typeface="Arial" pitchFamily="34" charset="0"/>
                </a:rPr>
                <a:t>Get an External Facilitator</a:t>
              </a:r>
            </a:p>
            <a:p>
              <a:pPr algn="ctr" defTabSz="400050">
                <a:lnSpc>
                  <a:spcPct val="90000"/>
                </a:lnSpc>
                <a:spcBef>
                  <a:spcPct val="0"/>
                </a:spcBef>
                <a:spcAft>
                  <a:spcPct val="35000"/>
                </a:spcAft>
                <a:defRPr/>
              </a:pPr>
              <a:r>
                <a:rPr lang="en-US" sz="1200">
                  <a:solidFill>
                    <a:schemeClr val="bg1"/>
                  </a:solidFill>
                  <a:latin typeface="Arial" pitchFamily="34" charset="0"/>
                  <a:cs typeface="Arial" pitchFamily="34" charset="0"/>
                </a:rPr>
                <a:t>Hire an external facilitator for your next annual family meeting who will help you drive learning and engagement.</a:t>
              </a:r>
              <a:endParaRPr lang="en-US" sz="400" b="1">
                <a:solidFill>
                  <a:schemeClr val="bg1"/>
                </a:solidFill>
                <a:latin typeface="Arial" pitchFamily="34" charset="0"/>
                <a:cs typeface="Arial" pitchFamily="34" charset="0"/>
              </a:endParaRPr>
            </a:p>
          </p:txBody>
        </p:sp>
        <p:sp>
          <p:nvSpPr>
            <p:cNvPr id="9" name="Freeform: Shape 8">
              <a:extLst>
                <a:ext uri="{FF2B5EF4-FFF2-40B4-BE49-F238E27FC236}">
                  <a16:creationId xmlns:a16="http://schemas.microsoft.com/office/drawing/2014/main" id="{797BC405-DA33-427E-AF12-42AC68BAAE45}"/>
                </a:ext>
              </a:extLst>
            </p:cNvPr>
            <p:cNvSpPr/>
            <p:nvPr/>
          </p:nvSpPr>
          <p:spPr>
            <a:xfrm>
              <a:off x="6268911" y="1115136"/>
              <a:ext cx="4023631" cy="1797331"/>
            </a:xfrm>
            <a:custGeom>
              <a:avLst/>
              <a:gdLst>
                <a:gd name="connsiteX0" fmla="*/ 0 w 4024189"/>
                <a:gd name="connsiteY0" fmla="*/ 364074 h 2184400"/>
                <a:gd name="connsiteX1" fmla="*/ 364074 w 4024189"/>
                <a:gd name="connsiteY1" fmla="*/ 0 h 2184400"/>
                <a:gd name="connsiteX2" fmla="*/ 3660115 w 4024189"/>
                <a:gd name="connsiteY2" fmla="*/ 0 h 2184400"/>
                <a:gd name="connsiteX3" fmla="*/ 4024189 w 4024189"/>
                <a:gd name="connsiteY3" fmla="*/ 364074 h 2184400"/>
                <a:gd name="connsiteX4" fmla="*/ 4024189 w 4024189"/>
                <a:gd name="connsiteY4" fmla="*/ 1820326 h 2184400"/>
                <a:gd name="connsiteX5" fmla="*/ 3660115 w 4024189"/>
                <a:gd name="connsiteY5" fmla="*/ 2184400 h 2184400"/>
                <a:gd name="connsiteX6" fmla="*/ 364074 w 4024189"/>
                <a:gd name="connsiteY6" fmla="*/ 2184400 h 2184400"/>
                <a:gd name="connsiteX7" fmla="*/ 0 w 4024189"/>
                <a:gd name="connsiteY7" fmla="*/ 1820326 h 2184400"/>
                <a:gd name="connsiteX8" fmla="*/ 0 w 4024189"/>
                <a:gd name="connsiteY8" fmla="*/ 364074 h 218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24189" h="2184400">
                  <a:moveTo>
                    <a:pt x="0" y="364074"/>
                  </a:moveTo>
                  <a:cubicBezTo>
                    <a:pt x="0" y="163001"/>
                    <a:pt x="163001" y="0"/>
                    <a:pt x="364074" y="0"/>
                  </a:cubicBezTo>
                  <a:lnTo>
                    <a:pt x="3660115" y="0"/>
                  </a:lnTo>
                  <a:cubicBezTo>
                    <a:pt x="3861188" y="0"/>
                    <a:pt x="4024189" y="163001"/>
                    <a:pt x="4024189" y="364074"/>
                  </a:cubicBezTo>
                  <a:lnTo>
                    <a:pt x="4024189" y="1820326"/>
                  </a:lnTo>
                  <a:cubicBezTo>
                    <a:pt x="4024189" y="2021399"/>
                    <a:pt x="3861188" y="2184400"/>
                    <a:pt x="3660115" y="2184400"/>
                  </a:cubicBezTo>
                  <a:lnTo>
                    <a:pt x="364074" y="2184400"/>
                  </a:lnTo>
                  <a:cubicBezTo>
                    <a:pt x="163001" y="2184400"/>
                    <a:pt x="0" y="2021399"/>
                    <a:pt x="0" y="1820326"/>
                  </a:cubicBezTo>
                  <a:lnTo>
                    <a:pt x="0" y="364074"/>
                  </a:lnTo>
                  <a:close/>
                </a:path>
              </a:pathLst>
            </a:custGeom>
            <a:solidFill>
              <a:srgbClr val="F79015"/>
            </a:solidFill>
            <a:ln>
              <a:noFill/>
            </a:ln>
          </p:spPr>
          <p:style>
            <a:lnRef idx="3">
              <a:scrgbClr r="0" g="0" b="0"/>
            </a:lnRef>
            <a:fillRef idx="1">
              <a:scrgbClr r="0" g="0" b="0"/>
            </a:fillRef>
            <a:effectRef idx="1">
              <a:schemeClr val="accent2">
                <a:hueOff val="5022317"/>
                <a:satOff val="45867"/>
                <a:lumOff val="-20131"/>
                <a:alphaOff val="0"/>
              </a:schemeClr>
            </a:effectRef>
            <a:fontRef idx="minor">
              <a:schemeClr val="lt1"/>
            </a:fontRef>
          </p:style>
          <p:txBody>
            <a:bodyPr spcFirstLastPara="0" vert="horz" wrap="square" lIns="114266" tIns="114266" rIns="114266" bIns="114266" numCol="1" spcCol="1270" anchor="ctr" anchorCtr="0">
              <a:noAutofit/>
            </a:bodyPr>
            <a:lstStyle/>
            <a:p>
              <a:pPr algn="ctr" defTabSz="400050">
                <a:lnSpc>
                  <a:spcPct val="90000"/>
                </a:lnSpc>
                <a:spcBef>
                  <a:spcPct val="0"/>
                </a:spcBef>
                <a:spcAft>
                  <a:spcPct val="35000"/>
                </a:spcAft>
                <a:defRPr/>
              </a:pPr>
              <a:r>
                <a:rPr lang="en-US" sz="1400" b="1">
                  <a:solidFill>
                    <a:schemeClr val="bg1"/>
                  </a:solidFill>
                  <a:latin typeface="Arial" pitchFamily="34" charset="0"/>
                  <a:cs typeface="Arial" pitchFamily="34" charset="0"/>
                </a:rPr>
                <a:t>Physical Reminders of Family Culture &amp; History</a:t>
              </a:r>
            </a:p>
            <a:p>
              <a:pPr algn="ctr" defTabSz="400050">
                <a:lnSpc>
                  <a:spcPct val="90000"/>
                </a:lnSpc>
                <a:spcBef>
                  <a:spcPct val="0"/>
                </a:spcBef>
                <a:spcAft>
                  <a:spcPct val="35000"/>
                </a:spcAft>
                <a:defRPr/>
              </a:pPr>
              <a:r>
                <a:rPr lang="en-US" sz="1200">
                  <a:solidFill>
                    <a:schemeClr val="bg1"/>
                  </a:solidFill>
                  <a:latin typeface="Arial" pitchFamily="34" charset="0"/>
                  <a:cs typeface="Arial" pitchFamily="34" charset="0"/>
                </a:rPr>
                <a:t>Capture a family phrase, set of values, or mantra on journal covers, wallet cards, or a special family pin.</a:t>
              </a:r>
            </a:p>
          </p:txBody>
        </p:sp>
        <p:sp>
          <p:nvSpPr>
            <p:cNvPr id="10" name="Freeform: Shape 9">
              <a:extLst>
                <a:ext uri="{FF2B5EF4-FFF2-40B4-BE49-F238E27FC236}">
                  <a16:creationId xmlns:a16="http://schemas.microsoft.com/office/drawing/2014/main" id="{E2891D12-64AB-4EF5-8613-F63ABA81EC9F}"/>
                </a:ext>
              </a:extLst>
            </p:cNvPr>
            <p:cNvSpPr/>
            <p:nvPr/>
          </p:nvSpPr>
          <p:spPr>
            <a:xfrm>
              <a:off x="10739915" y="1115143"/>
              <a:ext cx="4024187" cy="1813160"/>
            </a:xfrm>
            <a:custGeom>
              <a:avLst/>
              <a:gdLst>
                <a:gd name="connsiteX0" fmla="*/ 0 w 4024189"/>
                <a:gd name="connsiteY0" fmla="*/ 364074 h 2184400"/>
                <a:gd name="connsiteX1" fmla="*/ 364074 w 4024189"/>
                <a:gd name="connsiteY1" fmla="*/ 0 h 2184400"/>
                <a:gd name="connsiteX2" fmla="*/ 3660115 w 4024189"/>
                <a:gd name="connsiteY2" fmla="*/ 0 h 2184400"/>
                <a:gd name="connsiteX3" fmla="*/ 4024189 w 4024189"/>
                <a:gd name="connsiteY3" fmla="*/ 364074 h 2184400"/>
                <a:gd name="connsiteX4" fmla="*/ 4024189 w 4024189"/>
                <a:gd name="connsiteY4" fmla="*/ 1820326 h 2184400"/>
                <a:gd name="connsiteX5" fmla="*/ 3660115 w 4024189"/>
                <a:gd name="connsiteY5" fmla="*/ 2184400 h 2184400"/>
                <a:gd name="connsiteX6" fmla="*/ 364074 w 4024189"/>
                <a:gd name="connsiteY6" fmla="*/ 2184400 h 2184400"/>
                <a:gd name="connsiteX7" fmla="*/ 0 w 4024189"/>
                <a:gd name="connsiteY7" fmla="*/ 1820326 h 2184400"/>
                <a:gd name="connsiteX8" fmla="*/ 0 w 4024189"/>
                <a:gd name="connsiteY8" fmla="*/ 364074 h 218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24189" h="2184400">
                  <a:moveTo>
                    <a:pt x="0" y="364074"/>
                  </a:moveTo>
                  <a:cubicBezTo>
                    <a:pt x="0" y="163001"/>
                    <a:pt x="163001" y="0"/>
                    <a:pt x="364074" y="0"/>
                  </a:cubicBezTo>
                  <a:lnTo>
                    <a:pt x="3660115" y="0"/>
                  </a:lnTo>
                  <a:cubicBezTo>
                    <a:pt x="3861188" y="0"/>
                    <a:pt x="4024189" y="163001"/>
                    <a:pt x="4024189" y="364074"/>
                  </a:cubicBezTo>
                  <a:lnTo>
                    <a:pt x="4024189" y="1820326"/>
                  </a:lnTo>
                  <a:cubicBezTo>
                    <a:pt x="4024189" y="2021399"/>
                    <a:pt x="3861188" y="2184400"/>
                    <a:pt x="3660115" y="2184400"/>
                  </a:cubicBezTo>
                  <a:lnTo>
                    <a:pt x="364074" y="2184400"/>
                  </a:lnTo>
                  <a:cubicBezTo>
                    <a:pt x="163001" y="2184400"/>
                    <a:pt x="0" y="2021399"/>
                    <a:pt x="0" y="1820326"/>
                  </a:cubicBezTo>
                  <a:lnTo>
                    <a:pt x="0" y="364074"/>
                  </a:lnTo>
                  <a:close/>
                </a:path>
              </a:pathLst>
            </a:custGeom>
            <a:solidFill>
              <a:srgbClr val="267E7C"/>
            </a:solidFill>
            <a:ln>
              <a:noFill/>
            </a:ln>
          </p:spPr>
          <p:style>
            <a:lnRef idx="3">
              <a:scrgbClr r="0" g="0" b="0"/>
            </a:lnRef>
            <a:fillRef idx="1">
              <a:scrgbClr r="0" g="0" b="0"/>
            </a:fillRef>
            <a:effectRef idx="1">
              <a:schemeClr val="accent2">
                <a:hueOff val="7533475"/>
                <a:satOff val="68800"/>
                <a:lumOff val="-30197"/>
                <a:alphaOff val="0"/>
              </a:schemeClr>
            </a:effectRef>
            <a:fontRef idx="minor">
              <a:schemeClr val="lt1"/>
            </a:fontRef>
          </p:style>
          <p:txBody>
            <a:bodyPr spcFirstLastPara="0" vert="horz" wrap="square" lIns="114266" tIns="114266" rIns="114266" bIns="114266" numCol="1" spcCol="1270" anchor="ctr" anchorCtr="0">
              <a:noAutofit/>
            </a:bodyPr>
            <a:lstStyle/>
            <a:p>
              <a:pPr algn="ctr" defTabSz="400050">
                <a:lnSpc>
                  <a:spcPct val="90000"/>
                </a:lnSpc>
                <a:spcBef>
                  <a:spcPct val="0"/>
                </a:spcBef>
                <a:spcAft>
                  <a:spcPct val="35000"/>
                </a:spcAft>
                <a:defRPr/>
              </a:pPr>
              <a:r>
                <a:rPr lang="en-US" sz="1400" b="1">
                  <a:solidFill>
                    <a:schemeClr val="bg1"/>
                  </a:solidFill>
                  <a:latin typeface="Arial" pitchFamily="34" charset="0"/>
                  <a:cs typeface="Arial" pitchFamily="34" charset="0"/>
                </a:rPr>
                <a:t>Create Repeated Dates for Meetings</a:t>
              </a:r>
            </a:p>
            <a:p>
              <a:pPr algn="ctr" defTabSz="400050">
                <a:lnSpc>
                  <a:spcPct val="90000"/>
                </a:lnSpc>
                <a:spcBef>
                  <a:spcPct val="0"/>
                </a:spcBef>
                <a:spcAft>
                  <a:spcPct val="35000"/>
                </a:spcAft>
                <a:defRPr/>
              </a:pPr>
              <a:r>
                <a:rPr lang="en-US" sz="1200">
                  <a:solidFill>
                    <a:schemeClr val="bg1"/>
                  </a:solidFill>
                  <a:latin typeface="Arial" pitchFamily="34" charset="0"/>
                  <a:cs typeface="Arial" pitchFamily="34" charset="0"/>
                </a:rPr>
                <a:t>Having repeated, locked-in annual dates builds consistency and commitment.</a:t>
              </a:r>
            </a:p>
            <a:p>
              <a:pPr algn="ctr" defTabSz="400050">
                <a:lnSpc>
                  <a:spcPct val="90000"/>
                </a:lnSpc>
                <a:spcBef>
                  <a:spcPct val="0"/>
                </a:spcBef>
                <a:spcAft>
                  <a:spcPct val="35000"/>
                </a:spcAft>
                <a:defRPr/>
              </a:pPr>
              <a:endParaRPr lang="en-US" sz="400" b="1">
                <a:solidFill>
                  <a:schemeClr val="bg1"/>
                </a:solidFill>
                <a:latin typeface="Arial" pitchFamily="34" charset="0"/>
                <a:cs typeface="Arial" pitchFamily="34" charset="0"/>
              </a:endParaRPr>
            </a:p>
          </p:txBody>
        </p:sp>
      </p:grpSp>
      <p:sp>
        <p:nvSpPr>
          <p:cNvPr id="12" name="Freeform: Shape 11">
            <a:extLst>
              <a:ext uri="{FF2B5EF4-FFF2-40B4-BE49-F238E27FC236}">
                <a16:creationId xmlns:a16="http://schemas.microsoft.com/office/drawing/2014/main" id="{16304F7A-1E0C-40D8-A7AB-E7C14D5E0E2A}"/>
              </a:ext>
            </a:extLst>
          </p:cNvPr>
          <p:cNvSpPr/>
          <p:nvPr/>
        </p:nvSpPr>
        <p:spPr>
          <a:xfrm>
            <a:off x="304802" y="2985645"/>
            <a:ext cx="2628677" cy="1349881"/>
          </a:xfrm>
          <a:custGeom>
            <a:avLst/>
            <a:gdLst>
              <a:gd name="connsiteX0" fmla="*/ 0 w 4024189"/>
              <a:gd name="connsiteY0" fmla="*/ 364074 h 2184400"/>
              <a:gd name="connsiteX1" fmla="*/ 364074 w 4024189"/>
              <a:gd name="connsiteY1" fmla="*/ 0 h 2184400"/>
              <a:gd name="connsiteX2" fmla="*/ 3660115 w 4024189"/>
              <a:gd name="connsiteY2" fmla="*/ 0 h 2184400"/>
              <a:gd name="connsiteX3" fmla="*/ 4024189 w 4024189"/>
              <a:gd name="connsiteY3" fmla="*/ 364074 h 2184400"/>
              <a:gd name="connsiteX4" fmla="*/ 4024189 w 4024189"/>
              <a:gd name="connsiteY4" fmla="*/ 1820326 h 2184400"/>
              <a:gd name="connsiteX5" fmla="*/ 3660115 w 4024189"/>
              <a:gd name="connsiteY5" fmla="*/ 2184400 h 2184400"/>
              <a:gd name="connsiteX6" fmla="*/ 364074 w 4024189"/>
              <a:gd name="connsiteY6" fmla="*/ 2184400 h 2184400"/>
              <a:gd name="connsiteX7" fmla="*/ 0 w 4024189"/>
              <a:gd name="connsiteY7" fmla="*/ 1820326 h 2184400"/>
              <a:gd name="connsiteX8" fmla="*/ 0 w 4024189"/>
              <a:gd name="connsiteY8" fmla="*/ 364074 h 218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24189" h="2184400">
                <a:moveTo>
                  <a:pt x="0" y="364074"/>
                </a:moveTo>
                <a:cubicBezTo>
                  <a:pt x="0" y="163001"/>
                  <a:pt x="163001" y="0"/>
                  <a:pt x="364074" y="0"/>
                </a:cubicBezTo>
                <a:lnTo>
                  <a:pt x="3660115" y="0"/>
                </a:lnTo>
                <a:cubicBezTo>
                  <a:pt x="3861188" y="0"/>
                  <a:pt x="4024189" y="163001"/>
                  <a:pt x="4024189" y="364074"/>
                </a:cubicBezTo>
                <a:lnTo>
                  <a:pt x="4024189" y="1820326"/>
                </a:lnTo>
                <a:cubicBezTo>
                  <a:pt x="4024189" y="2021399"/>
                  <a:pt x="3861188" y="2184400"/>
                  <a:pt x="3660115" y="2184400"/>
                </a:cubicBezTo>
                <a:lnTo>
                  <a:pt x="364074" y="2184400"/>
                </a:lnTo>
                <a:cubicBezTo>
                  <a:pt x="163001" y="2184400"/>
                  <a:pt x="0" y="2021399"/>
                  <a:pt x="0" y="1820326"/>
                </a:cubicBezTo>
                <a:lnTo>
                  <a:pt x="0" y="364074"/>
                </a:lnTo>
                <a:close/>
              </a:path>
            </a:pathLst>
          </a:custGeom>
          <a:solidFill>
            <a:srgbClr val="1B75BC"/>
          </a:solidFill>
          <a:ln>
            <a:noFill/>
          </a:ln>
        </p:spPr>
        <p:style>
          <a:lnRef idx="3">
            <a:scrgbClr r="0" g="0" b="0"/>
          </a:lnRef>
          <a:fillRef idx="1">
            <a:scrgbClr r="0" g="0" b="0"/>
          </a:fillRef>
          <a:effectRef idx="1">
            <a:schemeClr val="accent2">
              <a:hueOff val="2511158"/>
              <a:satOff val="22933"/>
              <a:lumOff val="-10066"/>
              <a:alphaOff val="0"/>
            </a:schemeClr>
          </a:effectRef>
          <a:fontRef idx="minor">
            <a:schemeClr val="lt1"/>
          </a:fontRef>
        </p:style>
        <p:txBody>
          <a:bodyPr spcFirstLastPara="0" vert="horz" wrap="square" lIns="114266" tIns="114266" rIns="114266" bIns="114266" numCol="1" spcCol="1270" anchor="ctr" anchorCtr="0">
            <a:noAutofit/>
          </a:bodyPr>
          <a:lstStyle/>
          <a:p>
            <a:pPr algn="ctr" defTabSz="400050">
              <a:lnSpc>
                <a:spcPct val="90000"/>
              </a:lnSpc>
              <a:spcBef>
                <a:spcPct val="0"/>
              </a:spcBef>
              <a:spcAft>
                <a:spcPct val="35000"/>
              </a:spcAft>
              <a:defRPr/>
            </a:pPr>
            <a:r>
              <a:rPr lang="en-US" sz="1400" b="1">
                <a:solidFill>
                  <a:schemeClr val="bg1"/>
                </a:solidFill>
                <a:latin typeface="Arial" pitchFamily="34" charset="0"/>
                <a:cs typeface="Arial" pitchFamily="34" charset="0"/>
              </a:rPr>
              <a:t>Coloring Exercises for Children</a:t>
            </a:r>
          </a:p>
          <a:p>
            <a:pPr algn="ctr" defTabSz="400050">
              <a:lnSpc>
                <a:spcPct val="90000"/>
              </a:lnSpc>
              <a:spcBef>
                <a:spcPct val="0"/>
              </a:spcBef>
              <a:spcAft>
                <a:spcPct val="35000"/>
              </a:spcAft>
              <a:defRPr/>
            </a:pPr>
            <a:r>
              <a:rPr lang="en-US" sz="1200">
                <a:solidFill>
                  <a:schemeClr val="bg1"/>
                </a:solidFill>
                <a:latin typeface="Arial" pitchFamily="34" charset="0"/>
                <a:cs typeface="Arial" pitchFamily="34" charset="0"/>
              </a:rPr>
              <a:t>Add logo (or something else) to newsletter that children can color and describe what it is and its importance to the family</a:t>
            </a:r>
            <a:endParaRPr lang="en-US" sz="400" b="1">
              <a:solidFill>
                <a:schemeClr val="bg1"/>
              </a:solidFill>
              <a:latin typeface="Arial" pitchFamily="34" charset="0"/>
              <a:cs typeface="Arial" pitchFamily="34" charset="0"/>
            </a:endParaRPr>
          </a:p>
        </p:txBody>
      </p:sp>
      <p:sp>
        <p:nvSpPr>
          <p:cNvPr id="14" name="Freeform: Shape 13">
            <a:extLst>
              <a:ext uri="{FF2B5EF4-FFF2-40B4-BE49-F238E27FC236}">
                <a16:creationId xmlns:a16="http://schemas.microsoft.com/office/drawing/2014/main" id="{752F8441-E756-45F5-8070-C91EDC5B020F}"/>
              </a:ext>
            </a:extLst>
          </p:cNvPr>
          <p:cNvSpPr/>
          <p:nvPr/>
        </p:nvSpPr>
        <p:spPr>
          <a:xfrm>
            <a:off x="6265087" y="2984367"/>
            <a:ext cx="2628677" cy="1351159"/>
          </a:xfrm>
          <a:custGeom>
            <a:avLst/>
            <a:gdLst>
              <a:gd name="connsiteX0" fmla="*/ 0 w 4024189"/>
              <a:gd name="connsiteY0" fmla="*/ 364074 h 2184400"/>
              <a:gd name="connsiteX1" fmla="*/ 364074 w 4024189"/>
              <a:gd name="connsiteY1" fmla="*/ 0 h 2184400"/>
              <a:gd name="connsiteX2" fmla="*/ 3660115 w 4024189"/>
              <a:gd name="connsiteY2" fmla="*/ 0 h 2184400"/>
              <a:gd name="connsiteX3" fmla="*/ 4024189 w 4024189"/>
              <a:gd name="connsiteY3" fmla="*/ 364074 h 2184400"/>
              <a:gd name="connsiteX4" fmla="*/ 4024189 w 4024189"/>
              <a:gd name="connsiteY4" fmla="*/ 1820326 h 2184400"/>
              <a:gd name="connsiteX5" fmla="*/ 3660115 w 4024189"/>
              <a:gd name="connsiteY5" fmla="*/ 2184400 h 2184400"/>
              <a:gd name="connsiteX6" fmla="*/ 364074 w 4024189"/>
              <a:gd name="connsiteY6" fmla="*/ 2184400 h 2184400"/>
              <a:gd name="connsiteX7" fmla="*/ 0 w 4024189"/>
              <a:gd name="connsiteY7" fmla="*/ 1820326 h 2184400"/>
              <a:gd name="connsiteX8" fmla="*/ 0 w 4024189"/>
              <a:gd name="connsiteY8" fmla="*/ 364074 h 218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24189" h="2184400">
                <a:moveTo>
                  <a:pt x="0" y="364074"/>
                </a:moveTo>
                <a:cubicBezTo>
                  <a:pt x="0" y="163001"/>
                  <a:pt x="163001" y="0"/>
                  <a:pt x="364074" y="0"/>
                </a:cubicBezTo>
                <a:lnTo>
                  <a:pt x="3660115" y="0"/>
                </a:lnTo>
                <a:cubicBezTo>
                  <a:pt x="3861188" y="0"/>
                  <a:pt x="4024189" y="163001"/>
                  <a:pt x="4024189" y="364074"/>
                </a:cubicBezTo>
                <a:lnTo>
                  <a:pt x="4024189" y="1820326"/>
                </a:lnTo>
                <a:cubicBezTo>
                  <a:pt x="4024189" y="2021399"/>
                  <a:pt x="3861188" y="2184400"/>
                  <a:pt x="3660115" y="2184400"/>
                </a:cubicBezTo>
                <a:lnTo>
                  <a:pt x="364074" y="2184400"/>
                </a:lnTo>
                <a:cubicBezTo>
                  <a:pt x="163001" y="2184400"/>
                  <a:pt x="0" y="2021399"/>
                  <a:pt x="0" y="1820326"/>
                </a:cubicBezTo>
                <a:lnTo>
                  <a:pt x="0" y="364074"/>
                </a:lnTo>
                <a:close/>
              </a:path>
            </a:pathLst>
          </a:custGeom>
          <a:solidFill>
            <a:srgbClr val="7D599B"/>
          </a:solidFill>
          <a:ln>
            <a:noFill/>
          </a:ln>
        </p:spPr>
        <p:style>
          <a:lnRef idx="3">
            <a:scrgbClr r="0" g="0" b="0"/>
          </a:lnRef>
          <a:fillRef idx="1">
            <a:scrgbClr r="0" g="0" b="0"/>
          </a:fillRef>
          <a:effectRef idx="1">
            <a:schemeClr val="accent2">
              <a:hueOff val="7533475"/>
              <a:satOff val="68800"/>
              <a:lumOff val="-30197"/>
              <a:alphaOff val="0"/>
            </a:schemeClr>
          </a:effectRef>
          <a:fontRef idx="minor">
            <a:schemeClr val="lt1"/>
          </a:fontRef>
        </p:style>
        <p:txBody>
          <a:bodyPr spcFirstLastPara="0" vert="horz" wrap="square" lIns="114266" tIns="114266" rIns="114266" bIns="114266" numCol="1" spcCol="1270" anchor="ctr" anchorCtr="0">
            <a:noAutofit/>
          </a:bodyPr>
          <a:lstStyle/>
          <a:p>
            <a:pPr algn="ctr" defTabSz="400050">
              <a:lnSpc>
                <a:spcPct val="90000"/>
              </a:lnSpc>
              <a:spcBef>
                <a:spcPct val="0"/>
              </a:spcBef>
              <a:spcAft>
                <a:spcPct val="35000"/>
              </a:spcAft>
              <a:defRPr/>
            </a:pPr>
            <a:r>
              <a:rPr lang="en-US" sz="1400" b="1">
                <a:solidFill>
                  <a:schemeClr val="bg1"/>
                </a:solidFill>
                <a:latin typeface="Arial" pitchFamily="34" charset="0"/>
                <a:cs typeface="Arial" pitchFamily="34" charset="0"/>
              </a:rPr>
              <a:t>Gather Additional Information</a:t>
            </a:r>
          </a:p>
          <a:p>
            <a:pPr algn="ctr" defTabSz="400050">
              <a:lnSpc>
                <a:spcPct val="90000"/>
              </a:lnSpc>
              <a:spcBef>
                <a:spcPct val="0"/>
              </a:spcBef>
              <a:spcAft>
                <a:spcPct val="35000"/>
              </a:spcAft>
              <a:defRPr/>
            </a:pPr>
            <a:r>
              <a:rPr lang="en-US" sz="1200">
                <a:solidFill>
                  <a:schemeClr val="bg1"/>
                </a:solidFill>
                <a:latin typeface="Arial" pitchFamily="34" charset="0"/>
                <a:cs typeface="Arial" pitchFamily="34" charset="0"/>
              </a:rPr>
              <a:t>Conduct a survey to gather insights from the entire family to inform program design </a:t>
            </a:r>
            <a:r>
              <a:rPr lang="en-US" sz="1200" i="1">
                <a:solidFill>
                  <a:schemeClr val="bg1"/>
                </a:solidFill>
                <a:latin typeface="Arial" pitchFamily="34" charset="0"/>
                <a:cs typeface="Arial" pitchFamily="34" charset="0"/>
              </a:rPr>
              <a:t>(see next slide). </a:t>
            </a:r>
          </a:p>
          <a:p>
            <a:pPr algn="ctr" defTabSz="400050">
              <a:lnSpc>
                <a:spcPct val="90000"/>
              </a:lnSpc>
              <a:spcBef>
                <a:spcPct val="0"/>
              </a:spcBef>
              <a:spcAft>
                <a:spcPct val="35000"/>
              </a:spcAft>
              <a:defRPr/>
            </a:pPr>
            <a:endParaRPr lang="en-US" sz="400" b="1">
              <a:solidFill>
                <a:schemeClr val="bg1"/>
              </a:solidFill>
              <a:latin typeface="Arial" pitchFamily="34" charset="0"/>
              <a:cs typeface="Arial" pitchFamily="34" charset="0"/>
            </a:endParaRPr>
          </a:p>
        </p:txBody>
      </p:sp>
      <p:sp>
        <p:nvSpPr>
          <p:cNvPr id="6" name="TextBox 5">
            <a:extLst>
              <a:ext uri="{FF2B5EF4-FFF2-40B4-BE49-F238E27FC236}">
                <a16:creationId xmlns:a16="http://schemas.microsoft.com/office/drawing/2014/main" id="{7C6BF6DF-DFCC-425D-8C8A-C2D63738F47E}"/>
              </a:ext>
            </a:extLst>
          </p:cNvPr>
          <p:cNvSpPr txBox="1"/>
          <p:nvPr/>
        </p:nvSpPr>
        <p:spPr>
          <a:xfrm>
            <a:off x="250236" y="4335526"/>
            <a:ext cx="2683243" cy="456087"/>
          </a:xfrm>
          <a:prstGeom prst="rect">
            <a:avLst/>
          </a:prstGeom>
          <a:noFill/>
        </p:spPr>
        <p:txBody>
          <a:bodyPr wrap="square" rtlCol="0">
            <a:spAutoFit/>
          </a:bodyPr>
          <a:lstStyle/>
          <a:p>
            <a:pPr defTabSz="914378"/>
            <a:r>
              <a:rPr lang="en-US" sz="788" i="1">
                <a:solidFill>
                  <a:prstClr val="black"/>
                </a:solidFill>
                <a:latin typeface="Arial" panose="020B0604020202020204" pitchFamily="34" charset="0"/>
                <a:cs typeface="Arial" panose="020B0604020202020204" pitchFamily="34" charset="0"/>
              </a:rPr>
              <a:t>Source: 2017 FOX Family Forum Presentation, “Preparing the Family for a Successful Future by Mitzi Perdue</a:t>
            </a:r>
          </a:p>
        </p:txBody>
      </p:sp>
      <p:sp>
        <p:nvSpPr>
          <p:cNvPr id="11" name="TextBox 10">
            <a:extLst>
              <a:ext uri="{FF2B5EF4-FFF2-40B4-BE49-F238E27FC236}">
                <a16:creationId xmlns:a16="http://schemas.microsoft.com/office/drawing/2014/main" id="{0BCA3BA9-4293-4887-B5BD-DD7D9891EC87}"/>
              </a:ext>
            </a:extLst>
          </p:cNvPr>
          <p:cNvSpPr txBox="1"/>
          <p:nvPr/>
        </p:nvSpPr>
        <p:spPr>
          <a:xfrm>
            <a:off x="3344546" y="4349753"/>
            <a:ext cx="2628312" cy="456087"/>
          </a:xfrm>
          <a:prstGeom prst="rect">
            <a:avLst/>
          </a:prstGeom>
          <a:noFill/>
        </p:spPr>
        <p:txBody>
          <a:bodyPr wrap="square" rtlCol="0">
            <a:spAutoFit/>
          </a:bodyPr>
          <a:lstStyle/>
          <a:p>
            <a:pPr defTabSz="914378"/>
            <a:r>
              <a:rPr lang="en-US" sz="788" i="1">
                <a:solidFill>
                  <a:prstClr val="black"/>
                </a:solidFill>
                <a:latin typeface="Arial" panose="020B0604020202020204" pitchFamily="34" charset="0"/>
                <a:cs typeface="Arial" panose="020B0604020202020204" pitchFamily="34" charset="0"/>
              </a:rPr>
              <a:t>Source: 2018 FOX Family Fall Enterprise Forum Presentation, “Why Resilient Families Hold Family Forums,” by Marianne Stillwell</a:t>
            </a:r>
          </a:p>
        </p:txBody>
      </p:sp>
    </p:spTree>
    <p:extLst>
      <p:ext uri="{BB962C8B-B14F-4D97-AF65-F5344CB8AC3E}">
        <p14:creationId xmlns:p14="http://schemas.microsoft.com/office/powerpoint/2010/main" val="35286888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794D0-0F6F-4D78-B423-45361BE3E231}"/>
              </a:ext>
            </a:extLst>
          </p:cNvPr>
          <p:cNvSpPr>
            <a:spLocks noGrp="1"/>
          </p:cNvSpPr>
          <p:nvPr>
            <p:ph type="title"/>
          </p:nvPr>
        </p:nvSpPr>
        <p:spPr/>
        <p:txBody>
          <a:bodyPr/>
          <a:lstStyle/>
          <a:p>
            <a:r>
              <a:rPr lang="en-US"/>
              <a:t>Examples of Additional Survey Questions </a:t>
            </a:r>
          </a:p>
        </p:txBody>
      </p:sp>
      <p:sp>
        <p:nvSpPr>
          <p:cNvPr id="3" name="Content Placeholder 2">
            <a:extLst>
              <a:ext uri="{FF2B5EF4-FFF2-40B4-BE49-F238E27FC236}">
                <a16:creationId xmlns:a16="http://schemas.microsoft.com/office/drawing/2014/main" id="{F8E3CCE7-4F87-41B9-9874-2BA92FCB409E}"/>
              </a:ext>
            </a:extLst>
          </p:cNvPr>
          <p:cNvSpPr>
            <a:spLocks noGrp="1"/>
          </p:cNvSpPr>
          <p:nvPr>
            <p:ph idx="1"/>
          </p:nvPr>
        </p:nvSpPr>
        <p:spPr>
          <a:xfrm>
            <a:off x="304800" y="678270"/>
            <a:ext cx="8552121" cy="4265870"/>
          </a:xfrm>
        </p:spPr>
        <p:txBody>
          <a:bodyPr>
            <a:noAutofit/>
          </a:bodyPr>
          <a:lstStyle/>
          <a:p>
            <a:r>
              <a:rPr lang="en-US" sz="1400"/>
              <a:t>What would you like to learn in the next year? </a:t>
            </a:r>
          </a:p>
          <a:p>
            <a:r>
              <a:rPr lang="en-US" sz="1400"/>
              <a:t>Of these (multiple choice topics) which are most important for responsible shareholders? Which are most interesting?</a:t>
            </a:r>
          </a:p>
          <a:p>
            <a:r>
              <a:rPr lang="en-US" sz="1400"/>
              <a:t>How do you learn best? </a:t>
            </a:r>
          </a:p>
          <a:p>
            <a:r>
              <a:rPr lang="en-US" sz="1400"/>
              <a:t>What is a role you would like to play in the family, in the future? (Give list of options to prime their thinking, as well as a comment box for open responses)</a:t>
            </a:r>
          </a:p>
          <a:p>
            <a:r>
              <a:rPr lang="en-US" sz="1400"/>
              <a:t>When considering a role you would like to play, what do you need to learn to get there? </a:t>
            </a:r>
          </a:p>
          <a:p>
            <a:r>
              <a:rPr lang="en-US" sz="1400"/>
              <a:t>What will be the work of your generation? </a:t>
            </a:r>
          </a:p>
          <a:p>
            <a:r>
              <a:rPr lang="en-US" sz="1400"/>
              <a:t>Why is education important for our family in particular? </a:t>
            </a:r>
          </a:p>
          <a:p>
            <a:r>
              <a:rPr lang="en-US" sz="1400"/>
              <a:t>What do we most want to pass on to the kids and grandkids? </a:t>
            </a:r>
          </a:p>
          <a:p>
            <a:r>
              <a:rPr lang="en-US" sz="1400"/>
              <a:t>What does the shared vision of our future look like? </a:t>
            </a:r>
          </a:p>
          <a:p>
            <a:r>
              <a:rPr lang="en-US" sz="1400"/>
              <a:t>How do we integrate the rising generation into the family enterprise? </a:t>
            </a:r>
          </a:p>
          <a:p>
            <a:r>
              <a:rPr lang="en-US" sz="1400"/>
              <a:t>What does the rising generation need to know in order to be an effective owner of a family enterprise? </a:t>
            </a:r>
          </a:p>
          <a:p>
            <a:r>
              <a:rPr lang="en-US" sz="1400"/>
              <a:t>What are your hopes and concerns for your own kids related to these challenges? </a:t>
            </a:r>
          </a:p>
          <a:p>
            <a:r>
              <a:rPr lang="en-US" sz="1400"/>
              <a:t>What resources should the family office dedicate to learning? (Options, part time staff member, consultant, temp/contract staff, etc. </a:t>
            </a:r>
          </a:p>
          <a:p>
            <a:endParaRPr lang="en-US" sz="1400"/>
          </a:p>
        </p:txBody>
      </p:sp>
    </p:spTree>
    <p:extLst>
      <p:ext uri="{BB962C8B-B14F-4D97-AF65-F5344CB8AC3E}">
        <p14:creationId xmlns:p14="http://schemas.microsoft.com/office/powerpoint/2010/main" val="3528068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19DEA-48C0-424B-A110-E2D396AE66FE}"/>
              </a:ext>
            </a:extLst>
          </p:cNvPr>
          <p:cNvSpPr>
            <a:spLocks noGrp="1"/>
          </p:cNvSpPr>
          <p:nvPr>
            <p:ph type="title"/>
          </p:nvPr>
        </p:nvSpPr>
        <p:spPr/>
        <p:txBody>
          <a:bodyPr/>
          <a:lstStyle/>
          <a:p>
            <a:r>
              <a:rPr lang="en-US"/>
              <a:t>Insourcing versus Outsourcing</a:t>
            </a:r>
          </a:p>
        </p:txBody>
      </p:sp>
      <p:sp>
        <p:nvSpPr>
          <p:cNvPr id="4" name="Rectangle 3">
            <a:extLst>
              <a:ext uri="{FF2B5EF4-FFF2-40B4-BE49-F238E27FC236}">
                <a16:creationId xmlns:a16="http://schemas.microsoft.com/office/drawing/2014/main" id="{B756A676-ED03-4685-B45A-D23586A0AC35}"/>
              </a:ext>
            </a:extLst>
          </p:cNvPr>
          <p:cNvSpPr/>
          <p:nvPr/>
        </p:nvSpPr>
        <p:spPr>
          <a:xfrm>
            <a:off x="304801" y="878208"/>
            <a:ext cx="8530856" cy="430887"/>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wrap="square" lIns="0" tIns="0" rIns="0" bIns="0">
            <a:spAutoFit/>
          </a:bodyPr>
          <a:lstStyle/>
          <a:p>
            <a:r>
              <a:rPr lang="en-US" sz="1400">
                <a:solidFill>
                  <a:schemeClr val="tx1"/>
                </a:solidFill>
                <a:latin typeface="Arial"/>
                <a:cs typeface="Arial" pitchFamily="34" charset="0"/>
              </a:rPr>
              <a:t>The majority of families enlist outside speakers and/or trusted advisors (e.g., consultants, trained facilitators, custodians, attorneys, investment professionals) to deliver educational content at family meetings/retreats. </a:t>
            </a:r>
            <a:endParaRPr lang="en-US" sz="1400">
              <a:solidFill>
                <a:schemeClr val="tx1"/>
              </a:solidFill>
            </a:endParaRPr>
          </a:p>
        </p:txBody>
      </p:sp>
      <p:sp>
        <p:nvSpPr>
          <p:cNvPr id="5" name="Rectangle 4">
            <a:extLst>
              <a:ext uri="{FF2B5EF4-FFF2-40B4-BE49-F238E27FC236}">
                <a16:creationId xmlns:a16="http://schemas.microsoft.com/office/drawing/2014/main" id="{36F2F03E-C5FD-49CD-8708-9708418C7AE4}"/>
              </a:ext>
            </a:extLst>
          </p:cNvPr>
          <p:cNvSpPr/>
          <p:nvPr/>
        </p:nvSpPr>
        <p:spPr>
          <a:xfrm>
            <a:off x="614916" y="1612300"/>
            <a:ext cx="7914168" cy="459862"/>
          </a:xfrm>
          <a:prstGeom prst="rect">
            <a:avLst/>
          </a:prstGeom>
          <a:noFill/>
        </p:spPr>
        <p:txBody>
          <a:bodyPr wrap="square" lIns="0" tIns="0" rIns="0" bIns="0" anchor="ctr" anchorCtr="0">
            <a:noAutofit/>
          </a:bodyPr>
          <a:lstStyle/>
          <a:p>
            <a:r>
              <a:rPr lang="en-US" sz="1400" b="1">
                <a:solidFill>
                  <a:schemeClr val="accent4"/>
                </a:solidFill>
                <a:latin typeface="Arial" pitchFamily="34" charset="0"/>
              </a:rPr>
              <a:t>Do you use outside speakers/consultants to deliver educational content to family members? </a:t>
            </a:r>
            <a:r>
              <a:rPr lang="en-US" sz="1200">
                <a:solidFill>
                  <a:schemeClr val="tx1">
                    <a:lumMod val="50000"/>
                    <a:lumOff val="50000"/>
                  </a:schemeClr>
                </a:solidFill>
                <a:latin typeface="Arial" pitchFamily="34" charset="0"/>
              </a:rPr>
              <a:t>n=60</a:t>
            </a:r>
            <a:endParaRPr lang="en-US" sz="1600" i="1">
              <a:solidFill>
                <a:schemeClr val="tx1">
                  <a:lumMod val="50000"/>
                  <a:lumOff val="50000"/>
                </a:schemeClr>
              </a:solidFill>
              <a:latin typeface="Arial" pitchFamily="34" charset="0"/>
            </a:endParaRPr>
          </a:p>
        </p:txBody>
      </p:sp>
      <p:grpSp>
        <p:nvGrpSpPr>
          <p:cNvPr id="6" name="Group 5">
            <a:extLst>
              <a:ext uri="{FF2B5EF4-FFF2-40B4-BE49-F238E27FC236}">
                <a16:creationId xmlns:a16="http://schemas.microsoft.com/office/drawing/2014/main" id="{AFB7A9FD-42B4-4400-9905-13946D15FE06}"/>
              </a:ext>
            </a:extLst>
          </p:cNvPr>
          <p:cNvGrpSpPr/>
          <p:nvPr/>
        </p:nvGrpSpPr>
        <p:grpSpPr>
          <a:xfrm>
            <a:off x="2901977" y="2072162"/>
            <a:ext cx="2309278" cy="807130"/>
            <a:chOff x="852944" y="2404836"/>
            <a:chExt cx="2309278" cy="807130"/>
          </a:xfrm>
        </p:grpSpPr>
        <p:grpSp>
          <p:nvGrpSpPr>
            <p:cNvPr id="7" name="Group 6">
              <a:extLst>
                <a:ext uri="{FF2B5EF4-FFF2-40B4-BE49-F238E27FC236}">
                  <a16:creationId xmlns:a16="http://schemas.microsoft.com/office/drawing/2014/main" id="{BA7757C4-8F6D-4C81-BCA8-98AE76579892}"/>
                </a:ext>
              </a:extLst>
            </p:cNvPr>
            <p:cNvGrpSpPr/>
            <p:nvPr/>
          </p:nvGrpSpPr>
          <p:grpSpPr>
            <a:xfrm flipH="1">
              <a:off x="875667" y="2404836"/>
              <a:ext cx="795528" cy="722376"/>
              <a:chOff x="339725" y="3578226"/>
              <a:chExt cx="711201" cy="649288"/>
            </a:xfrm>
          </p:grpSpPr>
          <p:sp>
            <p:nvSpPr>
              <p:cNvPr id="10" name="Freeform 6">
                <a:extLst>
                  <a:ext uri="{FF2B5EF4-FFF2-40B4-BE49-F238E27FC236}">
                    <a16:creationId xmlns:a16="http://schemas.microsoft.com/office/drawing/2014/main" id="{F2F2D5ED-2E38-407E-9A46-99ABF921251D}"/>
                  </a:ext>
                </a:extLst>
              </p:cNvPr>
              <p:cNvSpPr>
                <a:spLocks/>
              </p:cNvSpPr>
              <p:nvPr/>
            </p:nvSpPr>
            <p:spPr bwMode="auto">
              <a:xfrm>
                <a:off x="339725" y="3911601"/>
                <a:ext cx="230188" cy="312738"/>
              </a:xfrm>
              <a:custGeom>
                <a:avLst/>
                <a:gdLst/>
                <a:ahLst/>
                <a:cxnLst>
                  <a:cxn ang="0">
                    <a:pos x="77" y="0"/>
                  </a:cxn>
                  <a:cxn ang="0">
                    <a:pos x="11" y="0"/>
                  </a:cxn>
                  <a:cxn ang="0">
                    <a:pos x="3" y="16"/>
                  </a:cxn>
                  <a:cxn ang="0">
                    <a:pos x="10" y="96"/>
                  </a:cxn>
                  <a:cxn ang="0">
                    <a:pos x="24" y="117"/>
                  </a:cxn>
                  <a:cxn ang="0">
                    <a:pos x="76" y="117"/>
                  </a:cxn>
                  <a:cxn ang="0">
                    <a:pos x="89" y="105"/>
                  </a:cxn>
                  <a:cxn ang="0">
                    <a:pos x="89" y="5"/>
                  </a:cxn>
                  <a:cxn ang="0">
                    <a:pos x="77" y="0"/>
                  </a:cxn>
                </a:cxnLst>
                <a:rect l="0" t="0" r="r" b="b"/>
                <a:pathLst>
                  <a:path w="89" h="122">
                    <a:moveTo>
                      <a:pt x="77" y="0"/>
                    </a:moveTo>
                    <a:cubicBezTo>
                      <a:pt x="11" y="0"/>
                      <a:pt x="11" y="0"/>
                      <a:pt x="11" y="0"/>
                    </a:cubicBezTo>
                    <a:cubicBezTo>
                      <a:pt x="0" y="0"/>
                      <a:pt x="2" y="6"/>
                      <a:pt x="3" y="16"/>
                    </a:cubicBezTo>
                    <a:cubicBezTo>
                      <a:pt x="10" y="96"/>
                      <a:pt x="10" y="96"/>
                      <a:pt x="10" y="96"/>
                    </a:cubicBezTo>
                    <a:cubicBezTo>
                      <a:pt x="13" y="122"/>
                      <a:pt x="19" y="117"/>
                      <a:pt x="24" y="117"/>
                    </a:cubicBezTo>
                    <a:cubicBezTo>
                      <a:pt x="76" y="117"/>
                      <a:pt x="76" y="117"/>
                      <a:pt x="76" y="117"/>
                    </a:cubicBezTo>
                    <a:cubicBezTo>
                      <a:pt x="83" y="117"/>
                      <a:pt x="89" y="115"/>
                      <a:pt x="89" y="105"/>
                    </a:cubicBezTo>
                    <a:cubicBezTo>
                      <a:pt x="89" y="5"/>
                      <a:pt x="89" y="5"/>
                      <a:pt x="89" y="5"/>
                    </a:cubicBezTo>
                    <a:cubicBezTo>
                      <a:pt x="89" y="1"/>
                      <a:pt x="85" y="0"/>
                      <a:pt x="77" y="0"/>
                    </a:cubicBezTo>
                    <a:close/>
                  </a:path>
                </a:pathLst>
              </a:custGeom>
              <a:solidFill>
                <a:srgbClr val="39B54A"/>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262B2A"/>
                  </a:solidFill>
                </a:endParaRPr>
              </a:p>
            </p:txBody>
          </p:sp>
          <p:sp>
            <p:nvSpPr>
              <p:cNvPr id="11" name="Freeform 7">
                <a:extLst>
                  <a:ext uri="{FF2B5EF4-FFF2-40B4-BE49-F238E27FC236}">
                    <a16:creationId xmlns:a16="http://schemas.microsoft.com/office/drawing/2014/main" id="{02394951-A175-4EFB-8B5E-A6A2594E8AC3}"/>
                  </a:ext>
                </a:extLst>
              </p:cNvPr>
              <p:cNvSpPr>
                <a:spLocks/>
              </p:cNvSpPr>
              <p:nvPr/>
            </p:nvSpPr>
            <p:spPr bwMode="auto">
              <a:xfrm>
                <a:off x="595313" y="3578226"/>
                <a:ext cx="455613" cy="649288"/>
              </a:xfrm>
              <a:custGeom>
                <a:avLst/>
                <a:gdLst/>
                <a:ahLst/>
                <a:cxnLst>
                  <a:cxn ang="0">
                    <a:pos x="166" y="147"/>
                  </a:cxn>
                  <a:cxn ang="0">
                    <a:pos x="176" y="128"/>
                  </a:cxn>
                  <a:cxn ang="0">
                    <a:pos x="131" y="102"/>
                  </a:cxn>
                  <a:cxn ang="0">
                    <a:pos x="92" y="99"/>
                  </a:cxn>
                  <a:cxn ang="0">
                    <a:pos x="104" y="70"/>
                  </a:cxn>
                  <a:cxn ang="0">
                    <a:pos x="96" y="7"/>
                  </a:cxn>
                  <a:cxn ang="0">
                    <a:pos x="75" y="28"/>
                  </a:cxn>
                  <a:cxn ang="0">
                    <a:pos x="40" y="83"/>
                  </a:cxn>
                  <a:cxn ang="0">
                    <a:pos x="13" y="134"/>
                  </a:cxn>
                  <a:cxn ang="0">
                    <a:pos x="0" y="138"/>
                  </a:cxn>
                  <a:cxn ang="0">
                    <a:pos x="0" y="238"/>
                  </a:cxn>
                  <a:cxn ang="0">
                    <a:pos x="43" y="245"/>
                  </a:cxn>
                  <a:cxn ang="0">
                    <a:pos x="129" y="250"/>
                  </a:cxn>
                  <a:cxn ang="0">
                    <a:pos x="158" y="216"/>
                  </a:cxn>
                  <a:cxn ang="0">
                    <a:pos x="170" y="193"/>
                  </a:cxn>
                  <a:cxn ang="0">
                    <a:pos x="169" y="172"/>
                  </a:cxn>
                  <a:cxn ang="0">
                    <a:pos x="166" y="147"/>
                  </a:cxn>
                </a:cxnLst>
                <a:rect l="0" t="0" r="r" b="b"/>
                <a:pathLst>
                  <a:path w="176" h="252">
                    <a:moveTo>
                      <a:pt x="166" y="147"/>
                    </a:moveTo>
                    <a:cubicBezTo>
                      <a:pt x="164" y="141"/>
                      <a:pt x="175" y="139"/>
                      <a:pt x="176" y="128"/>
                    </a:cubicBezTo>
                    <a:cubicBezTo>
                      <a:pt x="176" y="101"/>
                      <a:pt x="149" y="100"/>
                      <a:pt x="131" y="102"/>
                    </a:cubicBezTo>
                    <a:cubicBezTo>
                      <a:pt x="113" y="105"/>
                      <a:pt x="96" y="101"/>
                      <a:pt x="92" y="99"/>
                    </a:cubicBezTo>
                    <a:cubicBezTo>
                      <a:pt x="89" y="97"/>
                      <a:pt x="86" y="89"/>
                      <a:pt x="104" y="70"/>
                    </a:cubicBezTo>
                    <a:cubicBezTo>
                      <a:pt x="122" y="51"/>
                      <a:pt x="108" y="15"/>
                      <a:pt x="96" y="7"/>
                    </a:cubicBezTo>
                    <a:cubicBezTo>
                      <a:pt x="85" y="0"/>
                      <a:pt x="80" y="0"/>
                      <a:pt x="75" y="28"/>
                    </a:cubicBezTo>
                    <a:cubicBezTo>
                      <a:pt x="70" y="55"/>
                      <a:pt x="54" y="66"/>
                      <a:pt x="40" y="83"/>
                    </a:cubicBezTo>
                    <a:cubicBezTo>
                      <a:pt x="27" y="100"/>
                      <a:pt x="19" y="130"/>
                      <a:pt x="13" y="134"/>
                    </a:cubicBezTo>
                    <a:cubicBezTo>
                      <a:pt x="7" y="138"/>
                      <a:pt x="0" y="138"/>
                      <a:pt x="0" y="138"/>
                    </a:cubicBezTo>
                    <a:cubicBezTo>
                      <a:pt x="0" y="238"/>
                      <a:pt x="0" y="238"/>
                      <a:pt x="0" y="238"/>
                    </a:cubicBezTo>
                    <a:cubicBezTo>
                      <a:pt x="15" y="238"/>
                      <a:pt x="23" y="240"/>
                      <a:pt x="43" y="245"/>
                    </a:cubicBezTo>
                    <a:cubicBezTo>
                      <a:pt x="62" y="250"/>
                      <a:pt x="102" y="252"/>
                      <a:pt x="129" y="250"/>
                    </a:cubicBezTo>
                    <a:cubicBezTo>
                      <a:pt x="155" y="249"/>
                      <a:pt x="153" y="228"/>
                      <a:pt x="158" y="216"/>
                    </a:cubicBezTo>
                    <a:cubicBezTo>
                      <a:pt x="163" y="206"/>
                      <a:pt x="170" y="204"/>
                      <a:pt x="170" y="193"/>
                    </a:cubicBezTo>
                    <a:cubicBezTo>
                      <a:pt x="170" y="186"/>
                      <a:pt x="163" y="177"/>
                      <a:pt x="169" y="172"/>
                    </a:cubicBezTo>
                    <a:cubicBezTo>
                      <a:pt x="175" y="167"/>
                      <a:pt x="171" y="154"/>
                      <a:pt x="166" y="147"/>
                    </a:cubicBezTo>
                    <a:close/>
                  </a:path>
                </a:pathLst>
              </a:custGeom>
              <a:solidFill>
                <a:srgbClr val="39B54A"/>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262B2A"/>
                  </a:solidFill>
                </a:endParaRPr>
              </a:p>
            </p:txBody>
          </p:sp>
        </p:grpSp>
        <p:sp>
          <p:nvSpPr>
            <p:cNvPr id="8" name="TextBox 7">
              <a:extLst>
                <a:ext uri="{FF2B5EF4-FFF2-40B4-BE49-F238E27FC236}">
                  <a16:creationId xmlns:a16="http://schemas.microsoft.com/office/drawing/2014/main" id="{F9E2C2AA-F303-418A-B824-BD45FFDD2FBB}"/>
                </a:ext>
              </a:extLst>
            </p:cNvPr>
            <p:cNvSpPr txBox="1"/>
            <p:nvPr/>
          </p:nvSpPr>
          <p:spPr>
            <a:xfrm>
              <a:off x="1725783" y="2657968"/>
              <a:ext cx="1436439" cy="553998"/>
            </a:xfrm>
            <a:prstGeom prst="rect">
              <a:avLst/>
            </a:prstGeom>
            <a:noFill/>
          </p:spPr>
          <p:txBody>
            <a:bodyPr wrap="square" lIns="0" tIns="0" rIns="0" bIns="0" rtlCol="0" anchor="ctr" anchorCtr="0">
              <a:spAutoFit/>
            </a:bodyPr>
            <a:lstStyle/>
            <a:p>
              <a:r>
                <a:rPr lang="en-US" sz="3600" b="1">
                  <a:solidFill>
                    <a:srgbClr val="00B050"/>
                  </a:solidFill>
                  <a:latin typeface="Arial" panose="020B0604020202020204" pitchFamily="34" charset="0"/>
                  <a:cs typeface="Arial" panose="020B0604020202020204" pitchFamily="34" charset="0"/>
                </a:rPr>
                <a:t>57</a:t>
              </a:r>
              <a:r>
                <a:rPr lang="en-US" sz="3600" b="1" baseline="30000">
                  <a:solidFill>
                    <a:srgbClr val="00B050"/>
                  </a:solidFill>
                  <a:latin typeface="Arial" panose="020B0604020202020204" pitchFamily="34" charset="0"/>
                  <a:cs typeface="Arial" panose="020B0604020202020204" pitchFamily="34" charset="0"/>
                </a:rPr>
                <a:t>%</a:t>
              </a:r>
            </a:p>
          </p:txBody>
        </p:sp>
        <p:sp>
          <p:nvSpPr>
            <p:cNvPr id="9" name="TextBox 8">
              <a:extLst>
                <a:ext uri="{FF2B5EF4-FFF2-40B4-BE49-F238E27FC236}">
                  <a16:creationId xmlns:a16="http://schemas.microsoft.com/office/drawing/2014/main" id="{0E32B60A-9A17-46A8-AC8E-4E67494AE169}"/>
                </a:ext>
              </a:extLst>
            </p:cNvPr>
            <p:cNvSpPr txBox="1"/>
            <p:nvPr/>
          </p:nvSpPr>
          <p:spPr>
            <a:xfrm>
              <a:off x="852944" y="2787440"/>
              <a:ext cx="580234" cy="246221"/>
            </a:xfrm>
            <a:prstGeom prst="rect">
              <a:avLst/>
            </a:prstGeom>
            <a:noFill/>
          </p:spPr>
          <p:txBody>
            <a:bodyPr wrap="square" lIns="0" tIns="0" rIns="0" bIns="0" rtlCol="0" anchor="ctr" anchorCtr="0">
              <a:spAutoFit/>
            </a:bodyPr>
            <a:lstStyle/>
            <a:p>
              <a:pPr algn="ctr"/>
              <a:r>
                <a:rPr lang="en-US" sz="1600" b="1">
                  <a:solidFill>
                    <a:schemeClr val="bg1"/>
                  </a:solidFill>
                  <a:latin typeface="Arial" panose="020B0604020202020204" pitchFamily="34" charset="0"/>
                  <a:cs typeface="Arial" panose="020B0604020202020204" pitchFamily="34" charset="0"/>
                </a:rPr>
                <a:t>YES</a:t>
              </a:r>
            </a:p>
          </p:txBody>
        </p:sp>
      </p:grpSp>
      <p:grpSp>
        <p:nvGrpSpPr>
          <p:cNvPr id="12" name="Group 11">
            <a:extLst>
              <a:ext uri="{FF2B5EF4-FFF2-40B4-BE49-F238E27FC236}">
                <a16:creationId xmlns:a16="http://schemas.microsoft.com/office/drawing/2014/main" id="{FAC72427-B417-4D68-AED3-C93697769E32}"/>
              </a:ext>
            </a:extLst>
          </p:cNvPr>
          <p:cNvGrpSpPr/>
          <p:nvPr/>
        </p:nvGrpSpPr>
        <p:grpSpPr>
          <a:xfrm>
            <a:off x="4920303" y="2363613"/>
            <a:ext cx="1284485" cy="642788"/>
            <a:chOff x="3074429" y="2627898"/>
            <a:chExt cx="1643939" cy="822668"/>
          </a:xfrm>
        </p:grpSpPr>
        <p:grpSp>
          <p:nvGrpSpPr>
            <p:cNvPr id="13" name="Group 12">
              <a:extLst>
                <a:ext uri="{FF2B5EF4-FFF2-40B4-BE49-F238E27FC236}">
                  <a16:creationId xmlns:a16="http://schemas.microsoft.com/office/drawing/2014/main" id="{3B1B6018-2C56-4C57-95AD-BA8746F3F078}"/>
                </a:ext>
              </a:extLst>
            </p:cNvPr>
            <p:cNvGrpSpPr/>
            <p:nvPr/>
          </p:nvGrpSpPr>
          <p:grpSpPr>
            <a:xfrm rot="10800000">
              <a:off x="3081898" y="2725458"/>
              <a:ext cx="794253" cy="725108"/>
              <a:chOff x="339725" y="3578226"/>
              <a:chExt cx="711201" cy="649288"/>
            </a:xfrm>
          </p:grpSpPr>
          <p:sp>
            <p:nvSpPr>
              <p:cNvPr id="16" name="Freeform 6">
                <a:extLst>
                  <a:ext uri="{FF2B5EF4-FFF2-40B4-BE49-F238E27FC236}">
                    <a16:creationId xmlns:a16="http://schemas.microsoft.com/office/drawing/2014/main" id="{BD14502C-7978-46B7-9037-8059E8BAE6D8}"/>
                  </a:ext>
                </a:extLst>
              </p:cNvPr>
              <p:cNvSpPr>
                <a:spLocks/>
              </p:cNvSpPr>
              <p:nvPr/>
            </p:nvSpPr>
            <p:spPr bwMode="auto">
              <a:xfrm>
                <a:off x="339725" y="3911601"/>
                <a:ext cx="230188" cy="312738"/>
              </a:xfrm>
              <a:custGeom>
                <a:avLst/>
                <a:gdLst/>
                <a:ahLst/>
                <a:cxnLst>
                  <a:cxn ang="0">
                    <a:pos x="77" y="0"/>
                  </a:cxn>
                  <a:cxn ang="0">
                    <a:pos x="11" y="0"/>
                  </a:cxn>
                  <a:cxn ang="0">
                    <a:pos x="3" y="16"/>
                  </a:cxn>
                  <a:cxn ang="0">
                    <a:pos x="10" y="96"/>
                  </a:cxn>
                  <a:cxn ang="0">
                    <a:pos x="24" y="117"/>
                  </a:cxn>
                  <a:cxn ang="0">
                    <a:pos x="76" y="117"/>
                  </a:cxn>
                  <a:cxn ang="0">
                    <a:pos x="89" y="105"/>
                  </a:cxn>
                  <a:cxn ang="0">
                    <a:pos x="89" y="5"/>
                  </a:cxn>
                  <a:cxn ang="0">
                    <a:pos x="77" y="0"/>
                  </a:cxn>
                </a:cxnLst>
                <a:rect l="0" t="0" r="r" b="b"/>
                <a:pathLst>
                  <a:path w="89" h="122">
                    <a:moveTo>
                      <a:pt x="77" y="0"/>
                    </a:moveTo>
                    <a:cubicBezTo>
                      <a:pt x="11" y="0"/>
                      <a:pt x="11" y="0"/>
                      <a:pt x="11" y="0"/>
                    </a:cubicBezTo>
                    <a:cubicBezTo>
                      <a:pt x="0" y="0"/>
                      <a:pt x="2" y="6"/>
                      <a:pt x="3" y="16"/>
                    </a:cubicBezTo>
                    <a:cubicBezTo>
                      <a:pt x="10" y="96"/>
                      <a:pt x="10" y="96"/>
                      <a:pt x="10" y="96"/>
                    </a:cubicBezTo>
                    <a:cubicBezTo>
                      <a:pt x="13" y="122"/>
                      <a:pt x="19" y="117"/>
                      <a:pt x="24" y="117"/>
                    </a:cubicBezTo>
                    <a:cubicBezTo>
                      <a:pt x="76" y="117"/>
                      <a:pt x="76" y="117"/>
                      <a:pt x="76" y="117"/>
                    </a:cubicBezTo>
                    <a:cubicBezTo>
                      <a:pt x="83" y="117"/>
                      <a:pt x="89" y="115"/>
                      <a:pt x="89" y="105"/>
                    </a:cubicBezTo>
                    <a:cubicBezTo>
                      <a:pt x="89" y="5"/>
                      <a:pt x="89" y="5"/>
                      <a:pt x="89" y="5"/>
                    </a:cubicBezTo>
                    <a:cubicBezTo>
                      <a:pt x="89" y="1"/>
                      <a:pt x="85" y="0"/>
                      <a:pt x="77" y="0"/>
                    </a:cubicBezTo>
                    <a:close/>
                  </a:path>
                </a:pathLst>
              </a:custGeom>
              <a:solidFill>
                <a:srgbClr val="B24F3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B14F3F"/>
                  </a:solidFill>
                </a:endParaRPr>
              </a:p>
            </p:txBody>
          </p:sp>
          <p:sp>
            <p:nvSpPr>
              <p:cNvPr id="17" name="Freeform 7">
                <a:extLst>
                  <a:ext uri="{FF2B5EF4-FFF2-40B4-BE49-F238E27FC236}">
                    <a16:creationId xmlns:a16="http://schemas.microsoft.com/office/drawing/2014/main" id="{29C700EA-BCEF-47D6-97B3-CDDC465832A7}"/>
                  </a:ext>
                </a:extLst>
              </p:cNvPr>
              <p:cNvSpPr>
                <a:spLocks/>
              </p:cNvSpPr>
              <p:nvPr/>
            </p:nvSpPr>
            <p:spPr bwMode="auto">
              <a:xfrm>
                <a:off x="595313" y="3578226"/>
                <a:ext cx="455613" cy="649288"/>
              </a:xfrm>
              <a:custGeom>
                <a:avLst/>
                <a:gdLst/>
                <a:ahLst/>
                <a:cxnLst>
                  <a:cxn ang="0">
                    <a:pos x="166" y="147"/>
                  </a:cxn>
                  <a:cxn ang="0">
                    <a:pos x="176" y="128"/>
                  </a:cxn>
                  <a:cxn ang="0">
                    <a:pos x="131" y="102"/>
                  </a:cxn>
                  <a:cxn ang="0">
                    <a:pos x="92" y="99"/>
                  </a:cxn>
                  <a:cxn ang="0">
                    <a:pos x="104" y="70"/>
                  </a:cxn>
                  <a:cxn ang="0">
                    <a:pos x="96" y="7"/>
                  </a:cxn>
                  <a:cxn ang="0">
                    <a:pos x="75" y="28"/>
                  </a:cxn>
                  <a:cxn ang="0">
                    <a:pos x="40" y="83"/>
                  </a:cxn>
                  <a:cxn ang="0">
                    <a:pos x="13" y="134"/>
                  </a:cxn>
                  <a:cxn ang="0">
                    <a:pos x="0" y="138"/>
                  </a:cxn>
                  <a:cxn ang="0">
                    <a:pos x="0" y="238"/>
                  </a:cxn>
                  <a:cxn ang="0">
                    <a:pos x="43" y="245"/>
                  </a:cxn>
                  <a:cxn ang="0">
                    <a:pos x="129" y="250"/>
                  </a:cxn>
                  <a:cxn ang="0">
                    <a:pos x="158" y="216"/>
                  </a:cxn>
                  <a:cxn ang="0">
                    <a:pos x="170" y="193"/>
                  </a:cxn>
                  <a:cxn ang="0">
                    <a:pos x="169" y="172"/>
                  </a:cxn>
                  <a:cxn ang="0">
                    <a:pos x="166" y="147"/>
                  </a:cxn>
                </a:cxnLst>
                <a:rect l="0" t="0" r="r" b="b"/>
                <a:pathLst>
                  <a:path w="176" h="252">
                    <a:moveTo>
                      <a:pt x="166" y="147"/>
                    </a:moveTo>
                    <a:cubicBezTo>
                      <a:pt x="164" y="141"/>
                      <a:pt x="175" y="139"/>
                      <a:pt x="176" y="128"/>
                    </a:cubicBezTo>
                    <a:cubicBezTo>
                      <a:pt x="176" y="101"/>
                      <a:pt x="149" y="100"/>
                      <a:pt x="131" y="102"/>
                    </a:cubicBezTo>
                    <a:cubicBezTo>
                      <a:pt x="113" y="105"/>
                      <a:pt x="96" y="101"/>
                      <a:pt x="92" y="99"/>
                    </a:cubicBezTo>
                    <a:cubicBezTo>
                      <a:pt x="89" y="97"/>
                      <a:pt x="86" y="89"/>
                      <a:pt x="104" y="70"/>
                    </a:cubicBezTo>
                    <a:cubicBezTo>
                      <a:pt x="122" y="51"/>
                      <a:pt x="108" y="15"/>
                      <a:pt x="96" y="7"/>
                    </a:cubicBezTo>
                    <a:cubicBezTo>
                      <a:pt x="85" y="0"/>
                      <a:pt x="80" y="0"/>
                      <a:pt x="75" y="28"/>
                    </a:cubicBezTo>
                    <a:cubicBezTo>
                      <a:pt x="70" y="55"/>
                      <a:pt x="54" y="66"/>
                      <a:pt x="40" y="83"/>
                    </a:cubicBezTo>
                    <a:cubicBezTo>
                      <a:pt x="27" y="100"/>
                      <a:pt x="19" y="130"/>
                      <a:pt x="13" y="134"/>
                    </a:cubicBezTo>
                    <a:cubicBezTo>
                      <a:pt x="7" y="138"/>
                      <a:pt x="0" y="138"/>
                      <a:pt x="0" y="138"/>
                    </a:cubicBezTo>
                    <a:cubicBezTo>
                      <a:pt x="0" y="238"/>
                      <a:pt x="0" y="238"/>
                      <a:pt x="0" y="238"/>
                    </a:cubicBezTo>
                    <a:cubicBezTo>
                      <a:pt x="15" y="238"/>
                      <a:pt x="23" y="240"/>
                      <a:pt x="43" y="245"/>
                    </a:cubicBezTo>
                    <a:cubicBezTo>
                      <a:pt x="62" y="250"/>
                      <a:pt x="102" y="252"/>
                      <a:pt x="129" y="250"/>
                    </a:cubicBezTo>
                    <a:cubicBezTo>
                      <a:pt x="155" y="249"/>
                      <a:pt x="153" y="228"/>
                      <a:pt x="158" y="216"/>
                    </a:cubicBezTo>
                    <a:cubicBezTo>
                      <a:pt x="163" y="206"/>
                      <a:pt x="170" y="204"/>
                      <a:pt x="170" y="193"/>
                    </a:cubicBezTo>
                    <a:cubicBezTo>
                      <a:pt x="170" y="186"/>
                      <a:pt x="163" y="177"/>
                      <a:pt x="169" y="172"/>
                    </a:cubicBezTo>
                    <a:cubicBezTo>
                      <a:pt x="175" y="167"/>
                      <a:pt x="171" y="154"/>
                      <a:pt x="166" y="147"/>
                    </a:cubicBezTo>
                    <a:close/>
                  </a:path>
                </a:pathLst>
              </a:custGeom>
              <a:solidFill>
                <a:srgbClr val="B24F3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B14F3F"/>
                  </a:solidFill>
                </a:endParaRPr>
              </a:p>
            </p:txBody>
          </p:sp>
        </p:grpSp>
        <p:sp>
          <p:nvSpPr>
            <p:cNvPr id="14" name="TextBox 13">
              <a:extLst>
                <a:ext uri="{FF2B5EF4-FFF2-40B4-BE49-F238E27FC236}">
                  <a16:creationId xmlns:a16="http://schemas.microsoft.com/office/drawing/2014/main" id="{A4C54662-0E13-4896-94F1-3B5CAEB95268}"/>
                </a:ext>
              </a:extLst>
            </p:cNvPr>
            <p:cNvSpPr txBox="1"/>
            <p:nvPr/>
          </p:nvSpPr>
          <p:spPr>
            <a:xfrm flipH="1">
              <a:off x="3904516" y="2627898"/>
              <a:ext cx="813852" cy="551468"/>
            </a:xfrm>
            <a:prstGeom prst="rect">
              <a:avLst/>
            </a:prstGeom>
            <a:noFill/>
          </p:spPr>
          <p:txBody>
            <a:bodyPr wrap="square" lIns="0" tIns="0" rIns="0" bIns="0" rtlCol="0" anchor="ctr" anchorCtr="0">
              <a:spAutoFit/>
            </a:bodyPr>
            <a:lstStyle/>
            <a:p>
              <a:r>
                <a:rPr lang="en-US" sz="2800" b="1">
                  <a:solidFill>
                    <a:srgbClr val="B24F3F"/>
                  </a:solidFill>
                  <a:latin typeface="Arial" panose="020B0604020202020204" pitchFamily="34" charset="0"/>
                  <a:cs typeface="Arial" panose="020B0604020202020204" pitchFamily="34" charset="0"/>
                </a:rPr>
                <a:t>43</a:t>
              </a:r>
              <a:r>
                <a:rPr lang="en-US" sz="2800" b="1" baseline="30000">
                  <a:solidFill>
                    <a:srgbClr val="B24F3F"/>
                  </a:solidFill>
                  <a:latin typeface="Arial" panose="020B0604020202020204" pitchFamily="34" charset="0"/>
                  <a:cs typeface="Arial" panose="020B0604020202020204" pitchFamily="34" charset="0"/>
                </a:rPr>
                <a:t>%</a:t>
              </a:r>
            </a:p>
          </p:txBody>
        </p:sp>
        <p:sp>
          <p:nvSpPr>
            <p:cNvPr id="15" name="TextBox 14">
              <a:extLst>
                <a:ext uri="{FF2B5EF4-FFF2-40B4-BE49-F238E27FC236}">
                  <a16:creationId xmlns:a16="http://schemas.microsoft.com/office/drawing/2014/main" id="{555E4913-5CFB-4DA8-A9FE-DFDC30F31C4D}"/>
                </a:ext>
              </a:extLst>
            </p:cNvPr>
            <p:cNvSpPr txBox="1"/>
            <p:nvPr/>
          </p:nvSpPr>
          <p:spPr>
            <a:xfrm flipH="1">
              <a:off x="3074429" y="2811857"/>
              <a:ext cx="580234" cy="246221"/>
            </a:xfrm>
            <a:prstGeom prst="rect">
              <a:avLst/>
            </a:prstGeom>
            <a:noFill/>
          </p:spPr>
          <p:txBody>
            <a:bodyPr wrap="square" lIns="0" tIns="0" rIns="0" bIns="0" rtlCol="0" anchor="ctr" anchorCtr="0">
              <a:spAutoFit/>
            </a:bodyPr>
            <a:lstStyle/>
            <a:p>
              <a:pPr algn="ctr"/>
              <a:r>
                <a:rPr lang="en-US" sz="1600" b="1">
                  <a:solidFill>
                    <a:schemeClr val="bg1"/>
                  </a:solidFill>
                  <a:latin typeface="Arial" panose="020B0604020202020204" pitchFamily="34" charset="0"/>
                  <a:cs typeface="Arial" panose="020B0604020202020204" pitchFamily="34" charset="0"/>
                </a:rPr>
                <a:t>NO</a:t>
              </a:r>
            </a:p>
          </p:txBody>
        </p:sp>
      </p:grpSp>
      <p:sp>
        <p:nvSpPr>
          <p:cNvPr id="18" name="TextBox 17">
            <a:extLst>
              <a:ext uri="{FF2B5EF4-FFF2-40B4-BE49-F238E27FC236}">
                <a16:creationId xmlns:a16="http://schemas.microsoft.com/office/drawing/2014/main" id="{C66744C3-75F7-40A2-A609-515F644FF412}"/>
              </a:ext>
            </a:extLst>
          </p:cNvPr>
          <p:cNvSpPr txBox="1"/>
          <p:nvPr/>
        </p:nvSpPr>
        <p:spPr>
          <a:xfrm>
            <a:off x="767096" y="3374081"/>
            <a:ext cx="7609808" cy="998800"/>
          </a:xfrm>
          <a:prstGeom prst="rect">
            <a:avLst/>
          </a:prstGeom>
          <a:solidFill>
            <a:schemeClr val="bg1">
              <a:lumMod val="95000"/>
            </a:schemeClr>
          </a:solidFill>
        </p:spPr>
        <p:txBody>
          <a:bodyPr wrap="square" rtlCol="0">
            <a:spAutoFit/>
          </a:bodyPr>
          <a:lstStyle/>
          <a:p>
            <a:pPr>
              <a:lnSpc>
                <a:spcPts val="1800"/>
              </a:lnSpc>
            </a:pPr>
            <a:r>
              <a:rPr lang="en-US" sz="1400">
                <a:latin typeface="Arial" panose="020B0604020202020204" pitchFamily="34" charset="0"/>
                <a:cs typeface="Arial" panose="020B0604020202020204" pitchFamily="34" charset="0"/>
              </a:rPr>
              <a:t>The average FOX member works with 23 different trusted advisors, from accounting firms to investment consultants. These advisors understand the family and can be great teachers of technical topics at family meetings. Similarly, educators and outside consultants bring valuable perspective, objectivity, and experience to the learning process.</a:t>
            </a:r>
          </a:p>
        </p:txBody>
      </p:sp>
      <p:sp>
        <p:nvSpPr>
          <p:cNvPr id="20" name="Text Box 17">
            <a:extLst>
              <a:ext uri="{FF2B5EF4-FFF2-40B4-BE49-F238E27FC236}">
                <a16:creationId xmlns:a16="http://schemas.microsoft.com/office/drawing/2014/main" id="{381F8C0D-18CB-490A-B6A3-080A6992FD9B}"/>
              </a:ext>
            </a:extLst>
          </p:cNvPr>
          <p:cNvSpPr txBox="1">
            <a:spLocks noChangeArrowheads="1"/>
          </p:cNvSpPr>
          <p:nvPr/>
        </p:nvSpPr>
        <p:spPr bwMode="auto">
          <a:xfrm>
            <a:off x="6823256" y="4919747"/>
            <a:ext cx="2702322" cy="213585"/>
          </a:xfrm>
          <a:prstGeom prst="rect">
            <a:avLst/>
          </a:prstGeom>
          <a:noFill/>
          <a:ln w="9525">
            <a:noFill/>
            <a:miter lim="800000"/>
            <a:headEnd/>
            <a:tailEnd/>
          </a:ln>
        </p:spPr>
        <p:txBody>
          <a:bodyPr wrap="square" anchor="b">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788" b="0" i="1" u="none" strike="noStrike" kern="1200" cap="none" spc="0" normalizeH="0" baseline="0" noProof="0">
                <a:ln>
                  <a:noFill/>
                </a:ln>
                <a:solidFill>
                  <a:srgbClr val="000000"/>
                </a:solidFill>
                <a:effectLst/>
                <a:uLnTx/>
                <a:uFillTx/>
                <a:latin typeface="Arial" charset="0"/>
                <a:ea typeface="+mn-ea"/>
                <a:cs typeface="Arial" charset="0"/>
              </a:rPr>
              <a:t>Source: 2018 FOX Family Learning Survey</a:t>
            </a:r>
          </a:p>
        </p:txBody>
      </p:sp>
    </p:spTree>
    <p:extLst>
      <p:ext uri="{BB962C8B-B14F-4D97-AF65-F5344CB8AC3E}">
        <p14:creationId xmlns:p14="http://schemas.microsoft.com/office/powerpoint/2010/main" val="2466650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5CC50D1F-4660-496A-A426-19A7B5420721}"/>
              </a:ext>
            </a:extLst>
          </p:cNvPr>
          <p:cNvSpPr/>
          <p:nvPr/>
        </p:nvSpPr>
        <p:spPr>
          <a:xfrm>
            <a:off x="5817455" y="2477646"/>
            <a:ext cx="2612187" cy="2390063"/>
          </a:xfrm>
          <a:prstGeom prst="rect">
            <a:avLst/>
          </a:prstGeom>
          <a:solidFill>
            <a:srgbClr val="FFEF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Rectangle 2">
            <a:extLst>
              <a:ext uri="{FF2B5EF4-FFF2-40B4-BE49-F238E27FC236}">
                <a16:creationId xmlns:a16="http://schemas.microsoft.com/office/drawing/2014/main" id="{0E7C3A30-BABE-44E4-9FF3-3C87784F075B}"/>
              </a:ext>
            </a:extLst>
          </p:cNvPr>
          <p:cNvSpPr/>
          <p:nvPr/>
        </p:nvSpPr>
        <p:spPr>
          <a:xfrm>
            <a:off x="601247" y="2397422"/>
            <a:ext cx="2612187" cy="2472922"/>
          </a:xfrm>
          <a:prstGeom prst="rect">
            <a:avLst/>
          </a:prstGeom>
          <a:solidFill>
            <a:srgbClr val="C3D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 name="Rectangle 14">
            <a:extLst>
              <a:ext uri="{FF2B5EF4-FFF2-40B4-BE49-F238E27FC236}">
                <a16:creationId xmlns:a16="http://schemas.microsoft.com/office/drawing/2014/main" id="{B08886C0-C3A3-442B-AA4C-92CDF4EAEE2C}"/>
              </a:ext>
            </a:extLst>
          </p:cNvPr>
          <p:cNvSpPr/>
          <p:nvPr/>
        </p:nvSpPr>
        <p:spPr>
          <a:xfrm>
            <a:off x="3195592" y="2459319"/>
            <a:ext cx="2612187" cy="2390063"/>
          </a:xfrm>
          <a:prstGeom prst="rect">
            <a:avLst/>
          </a:prstGeom>
          <a:solidFill>
            <a:srgbClr val="D4EA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 name="Title 4">
            <a:extLst>
              <a:ext uri="{FF2B5EF4-FFF2-40B4-BE49-F238E27FC236}">
                <a16:creationId xmlns:a16="http://schemas.microsoft.com/office/drawing/2014/main" id="{9DACB81D-861D-496C-A944-9D9263A2F280}"/>
              </a:ext>
            </a:extLst>
          </p:cNvPr>
          <p:cNvSpPr>
            <a:spLocks noGrp="1"/>
          </p:cNvSpPr>
          <p:nvPr>
            <p:ph type="title"/>
          </p:nvPr>
        </p:nvSpPr>
        <p:spPr/>
        <p:txBody>
          <a:bodyPr/>
          <a:lstStyle/>
          <a:p>
            <a:r>
              <a:rPr lang="en-US"/>
              <a:t>How FOX Can Help</a:t>
            </a:r>
          </a:p>
        </p:txBody>
      </p:sp>
      <p:sp>
        <p:nvSpPr>
          <p:cNvPr id="7" name="TextBox 6">
            <a:extLst>
              <a:ext uri="{FF2B5EF4-FFF2-40B4-BE49-F238E27FC236}">
                <a16:creationId xmlns:a16="http://schemas.microsoft.com/office/drawing/2014/main" id="{E44A7348-CF46-4A3D-B4AE-DD7248D0D5CC}"/>
              </a:ext>
            </a:extLst>
          </p:cNvPr>
          <p:cNvSpPr txBox="1"/>
          <p:nvPr/>
        </p:nvSpPr>
        <p:spPr>
          <a:xfrm>
            <a:off x="304800" y="626120"/>
            <a:ext cx="8571782" cy="900246"/>
          </a:xfrm>
          <a:prstGeom prst="rect">
            <a:avLst/>
          </a:prstGeom>
          <a:noFill/>
          <a:ln w="9525">
            <a:noFill/>
            <a:miter lim="800000"/>
            <a:headEnd/>
            <a:tailEnd/>
          </a:ln>
        </p:spPr>
        <p:txBody>
          <a:bodyPr wrap="square" lIns="68580" tIns="34290" rIns="68580" bIns="34290" anchor="t">
            <a:spAutoFit/>
          </a:bodyPr>
          <a:lstStyle>
            <a:defPPr>
              <a:defRPr lang="en-US"/>
            </a:defPPr>
            <a:lvl1pPr algn="ctr" defTabSz="1219140" eaLnBrk="0" hangingPunct="0">
              <a:spcBef>
                <a:spcPct val="50000"/>
              </a:spcBef>
              <a:defRPr sz="2000" b="1" kern="0">
                <a:solidFill>
                  <a:schemeClr val="bg1">
                    <a:lumMod val="50000"/>
                  </a:schemeClr>
                </a:solidFill>
                <a:latin typeface="Arial" panose="020B0604020202020204" pitchFamily="34" charset="0"/>
                <a:ea typeface="ヒラギノ角ゴ Pro W3"/>
                <a:cs typeface="Arial" panose="020B0604020202020204" pitchFamily="34" charset="0"/>
              </a:defRPr>
            </a:lvl1pPr>
            <a:lvl2pPr marL="342900" defTabSz="685800">
              <a:defRPr sz="1350"/>
            </a:lvl2pPr>
            <a:lvl3pPr marL="685800" defTabSz="685800">
              <a:defRPr sz="1350"/>
            </a:lvl3pPr>
            <a:lvl4pPr marL="1028700" defTabSz="685800">
              <a:defRPr sz="1350"/>
            </a:lvl4pPr>
            <a:lvl5pPr marL="1371600" defTabSz="685800">
              <a:defRPr sz="1350"/>
            </a:lvl5pPr>
            <a:lvl6pPr marL="1714500" defTabSz="685800">
              <a:defRPr sz="1350"/>
            </a:lvl6pPr>
            <a:lvl7pPr marL="2057400" defTabSz="685800">
              <a:defRPr sz="1350"/>
            </a:lvl7pPr>
            <a:lvl8pPr marL="2400300" defTabSz="685800">
              <a:defRPr sz="1350"/>
            </a:lvl8pPr>
            <a:lvl9pPr marL="2743200" defTabSz="685800">
              <a:defRPr sz="1350"/>
            </a:lvl9pPr>
          </a:lstStyle>
          <a:p>
            <a:pPr algn="just"/>
            <a:r>
              <a:rPr lang="en-US" sz="1350" b="0">
                <a:solidFill>
                  <a:schemeClr val="tx1"/>
                </a:solidFill>
                <a:latin typeface="Arial"/>
                <a:cs typeface="Arial"/>
              </a:rPr>
              <a:t>FOX is the industry-leading membership community for successful families, family office executives and trusted advisors who are tackling the unique challenges of generational wealth. The FOX Learning Center provides coaching, individualized and group learning, and consulting to family members through experienced, professional educators who can serve as outsourced Chief Learning Officers for your family enterprise. </a:t>
            </a:r>
            <a:endParaRPr lang="en-US" sz="1350" b="0">
              <a:solidFill>
                <a:schemeClr val="tx1"/>
              </a:solidFill>
            </a:endParaRPr>
          </a:p>
        </p:txBody>
      </p:sp>
      <p:sp>
        <p:nvSpPr>
          <p:cNvPr id="87" name="TextBox 86">
            <a:extLst>
              <a:ext uri="{FF2B5EF4-FFF2-40B4-BE49-F238E27FC236}">
                <a16:creationId xmlns:a16="http://schemas.microsoft.com/office/drawing/2014/main" id="{1B5BA4DF-6AF0-41AB-8083-CC62FAA11E63}"/>
              </a:ext>
            </a:extLst>
          </p:cNvPr>
          <p:cNvSpPr txBox="1"/>
          <p:nvPr/>
        </p:nvSpPr>
        <p:spPr>
          <a:xfrm>
            <a:off x="2127121" y="2566351"/>
            <a:ext cx="1450848" cy="1200329"/>
          </a:xfrm>
          <a:prstGeom prst="rect">
            <a:avLst/>
          </a:prstGeom>
          <a:noFill/>
        </p:spPr>
        <p:txBody>
          <a:bodyPr wrap="square" rtlCol="0">
            <a:spAutoFit/>
          </a:bodyPr>
          <a:lstStyle/>
          <a:p>
            <a:pPr algn="ctr"/>
            <a:r>
              <a:rPr lang="en-US" sz="1200" b="1">
                <a:solidFill>
                  <a:schemeClr val="bg1"/>
                </a:solidFill>
                <a:latin typeface="Arial" panose="020B0604020202020204" pitchFamily="34" charset="0"/>
                <a:cs typeface="Arial" panose="020B0604020202020204" pitchFamily="34" charset="0"/>
              </a:rPr>
              <a:t>ROOT CAUSE ANALYSIS</a:t>
            </a:r>
          </a:p>
          <a:p>
            <a:pPr algn="ctr"/>
            <a:endParaRPr lang="en-US" sz="1200">
              <a:solidFill>
                <a:schemeClr val="bg1"/>
              </a:solidFill>
              <a:latin typeface="Arial" panose="020B0604020202020204" pitchFamily="34" charset="0"/>
              <a:cs typeface="Arial" panose="020B0604020202020204" pitchFamily="34" charset="0"/>
            </a:endParaRPr>
          </a:p>
          <a:p>
            <a:pPr algn="ctr"/>
            <a:r>
              <a:rPr lang="en-US" sz="1200">
                <a:solidFill>
                  <a:schemeClr val="bg1"/>
                </a:solidFill>
                <a:latin typeface="Arial" panose="020B0604020202020204" pitchFamily="34" charset="0"/>
                <a:cs typeface="Arial" panose="020B0604020202020204" pitchFamily="34" charset="0"/>
              </a:rPr>
              <a:t>A way to uncover the origin of the problem</a:t>
            </a:r>
          </a:p>
        </p:txBody>
      </p:sp>
      <p:sp>
        <p:nvSpPr>
          <p:cNvPr id="2" name="TextBox 1">
            <a:extLst>
              <a:ext uri="{FF2B5EF4-FFF2-40B4-BE49-F238E27FC236}">
                <a16:creationId xmlns:a16="http://schemas.microsoft.com/office/drawing/2014/main" id="{AFBB5464-71BF-4B4A-98C1-0EE0C05CB574}"/>
              </a:ext>
            </a:extLst>
          </p:cNvPr>
          <p:cNvSpPr txBox="1"/>
          <p:nvPr/>
        </p:nvSpPr>
        <p:spPr>
          <a:xfrm>
            <a:off x="612182" y="2480279"/>
            <a:ext cx="2594345" cy="2319866"/>
          </a:xfrm>
          <a:prstGeom prst="rect">
            <a:avLst/>
          </a:prstGeom>
          <a:solidFill>
            <a:srgbClr val="C3DEF4"/>
          </a:solidFill>
          <a:ln>
            <a:noFill/>
          </a:ln>
        </p:spPr>
        <p:txBody>
          <a:bodyPr wrap="square" lIns="68580" tIns="34290" rIns="68580" bIns="34290" rtlCol="0" anchor="t">
            <a:spAutoFit/>
          </a:bodyPr>
          <a:lstStyle/>
          <a:p>
            <a:pPr marL="214313" indent="-214313">
              <a:buFont typeface="Arial" panose="020B0604020202020204" pitchFamily="34" charset="0"/>
              <a:buChar char="•"/>
            </a:pPr>
            <a:r>
              <a:rPr lang="en-US" sz="1350"/>
              <a:t>Individual Learning Plan &amp; Personalized Coaching </a:t>
            </a:r>
          </a:p>
          <a:p>
            <a:endParaRPr lang="en-US" sz="825"/>
          </a:p>
          <a:p>
            <a:pPr marL="214313" indent="-214313">
              <a:buFont typeface="Arial" panose="020B0604020202020204" pitchFamily="34" charset="0"/>
              <a:buChar char="•"/>
            </a:pPr>
            <a:r>
              <a:rPr lang="en-US" sz="1350"/>
              <a:t>Certified Facilitators Trained in Multiple Assessment and Inventory Tools </a:t>
            </a:r>
            <a:endParaRPr lang="en-US" sz="1350">
              <a:cs typeface="Calibri"/>
            </a:endParaRPr>
          </a:p>
          <a:p>
            <a:pPr marL="214313" indent="-214313">
              <a:buFont typeface="Arial" panose="020B0604020202020204" pitchFamily="34" charset="0"/>
              <a:buChar char="•"/>
            </a:pPr>
            <a:endParaRPr lang="en-US" sz="825"/>
          </a:p>
          <a:p>
            <a:pPr marL="214313" indent="-214313">
              <a:buFont typeface="Arial" panose="020B0604020202020204" pitchFamily="34" charset="0"/>
              <a:buChar char="•"/>
            </a:pPr>
            <a:r>
              <a:rPr lang="en-US" sz="1350"/>
              <a:t>FOX Thought Leadership and Research Studies </a:t>
            </a:r>
          </a:p>
          <a:p>
            <a:pPr marL="214313" indent="-214313">
              <a:buFont typeface="Arial" panose="020B0604020202020204" pitchFamily="34" charset="0"/>
              <a:buChar char="•"/>
            </a:pPr>
            <a:endParaRPr lang="en-US" sz="825"/>
          </a:p>
          <a:p>
            <a:pPr marL="214313" indent="-214313">
              <a:buFont typeface="Arial" panose="020B0604020202020204" pitchFamily="34" charset="0"/>
              <a:buChar char="•"/>
            </a:pPr>
            <a:r>
              <a:rPr lang="en-US" sz="1350"/>
              <a:t>Webcasts, Blogs, Video Learning and Podcasts</a:t>
            </a:r>
          </a:p>
        </p:txBody>
      </p:sp>
      <p:sp>
        <p:nvSpPr>
          <p:cNvPr id="105" name="TextBox 104">
            <a:extLst>
              <a:ext uri="{FF2B5EF4-FFF2-40B4-BE49-F238E27FC236}">
                <a16:creationId xmlns:a16="http://schemas.microsoft.com/office/drawing/2014/main" id="{EE3AFCB1-FF10-4065-8CF8-8820B604A31A}"/>
              </a:ext>
            </a:extLst>
          </p:cNvPr>
          <p:cNvSpPr txBox="1"/>
          <p:nvPr/>
        </p:nvSpPr>
        <p:spPr>
          <a:xfrm>
            <a:off x="3213434" y="2480279"/>
            <a:ext cx="2594345" cy="2285241"/>
          </a:xfrm>
          <a:prstGeom prst="rect">
            <a:avLst/>
          </a:prstGeom>
          <a:solidFill>
            <a:srgbClr val="D4EAD5"/>
          </a:solidFill>
          <a:ln>
            <a:noFill/>
          </a:ln>
        </p:spPr>
        <p:txBody>
          <a:bodyPr wrap="square" rtlCol="0">
            <a:spAutoFit/>
          </a:bodyPr>
          <a:lstStyle/>
          <a:p>
            <a:pPr marL="214313" indent="-214313">
              <a:buFont typeface="Arial" panose="020B0604020202020204" pitchFamily="34" charset="0"/>
              <a:buChar char="•"/>
            </a:pPr>
            <a:r>
              <a:rPr lang="en-US" sz="1350"/>
              <a:t>Family Enterprise Planning</a:t>
            </a:r>
          </a:p>
          <a:p>
            <a:pPr marL="214313" indent="-214313">
              <a:buFont typeface="Arial" panose="020B0604020202020204" pitchFamily="34" charset="0"/>
              <a:buChar char="•"/>
            </a:pPr>
            <a:endParaRPr lang="en-US" sz="825"/>
          </a:p>
          <a:p>
            <a:pPr marL="214313" indent="-214313">
              <a:buFont typeface="Arial" panose="020B0604020202020204" pitchFamily="34" charset="0"/>
              <a:buChar char="•"/>
            </a:pPr>
            <a:r>
              <a:rPr lang="en-US" sz="1350"/>
              <a:t>Annual </a:t>
            </a:r>
            <a:r>
              <a:rPr lang="en-US" sz="1500"/>
              <a:t>Family</a:t>
            </a:r>
            <a:r>
              <a:rPr lang="en-US" sz="1350"/>
              <a:t> Meeting Planning &amp; Facilitation</a:t>
            </a:r>
          </a:p>
          <a:p>
            <a:pPr marL="214313" indent="-214313">
              <a:buFont typeface="Arial" panose="020B0604020202020204" pitchFamily="34" charset="0"/>
              <a:buChar char="•"/>
            </a:pPr>
            <a:endParaRPr lang="en-US" sz="825"/>
          </a:p>
          <a:p>
            <a:pPr marL="214313" indent="-214313">
              <a:buFont typeface="Arial" panose="020B0604020202020204" pitchFamily="34" charset="0"/>
              <a:buChar char="•"/>
            </a:pPr>
            <a:r>
              <a:rPr lang="en-US" sz="1350"/>
              <a:t>Customized Family Learning Program </a:t>
            </a:r>
          </a:p>
          <a:p>
            <a:pPr marL="214313" indent="-214313">
              <a:buFont typeface="Arial" panose="020B0604020202020204" pitchFamily="34" charset="0"/>
              <a:buChar char="•"/>
            </a:pPr>
            <a:endParaRPr lang="en-US" sz="825"/>
          </a:p>
          <a:p>
            <a:pPr marL="214313" indent="-214313">
              <a:buFont typeface="Arial" panose="020B0604020202020204" pitchFamily="34" charset="0"/>
              <a:buChar char="•"/>
            </a:pPr>
            <a:r>
              <a:rPr lang="en-US" sz="1350"/>
              <a:t>Workshops to Develop Skills and Apply Knowledge</a:t>
            </a:r>
          </a:p>
          <a:p>
            <a:pPr marL="214313" indent="-214313">
              <a:buFont typeface="Arial" panose="020B0604020202020204" pitchFamily="34" charset="0"/>
              <a:buChar char="•"/>
            </a:pPr>
            <a:endParaRPr lang="en-US" sz="825"/>
          </a:p>
          <a:p>
            <a:pPr marL="214313" indent="-214313">
              <a:buFont typeface="Arial" panose="020B0604020202020204" pitchFamily="34" charset="0"/>
              <a:buChar char="•"/>
            </a:pPr>
            <a:r>
              <a:rPr lang="en-US" sz="1350"/>
              <a:t>FOX Forums</a:t>
            </a:r>
          </a:p>
        </p:txBody>
      </p:sp>
      <p:sp>
        <p:nvSpPr>
          <p:cNvPr id="106" name="Arrow: Pentagon 105">
            <a:extLst>
              <a:ext uri="{FF2B5EF4-FFF2-40B4-BE49-F238E27FC236}">
                <a16:creationId xmlns:a16="http://schemas.microsoft.com/office/drawing/2014/main" id="{A26C5AA2-0067-4C84-95DD-AF7F4F4306E7}"/>
              </a:ext>
            </a:extLst>
          </p:cNvPr>
          <p:cNvSpPr/>
          <p:nvPr/>
        </p:nvSpPr>
        <p:spPr>
          <a:xfrm>
            <a:off x="5807780" y="1785092"/>
            <a:ext cx="2853815" cy="696630"/>
          </a:xfrm>
          <a:prstGeom prst="homePlate">
            <a:avLst>
              <a:gd name="adj" fmla="val 33891"/>
            </a:avLst>
          </a:prstGeom>
          <a:solidFill>
            <a:srgbClr val="F7941D"/>
          </a:solidFill>
          <a:ln w="12700" cap="flat" cmpd="sng" algn="ctr">
            <a:noFill/>
            <a:prstDash val="solid"/>
            <a:miter lim="800000"/>
          </a:ln>
          <a:effectLst/>
        </p:spPr>
        <p:txBody>
          <a:bodyPr rtlCol="0" anchor="ctr"/>
          <a:lstStyle/>
          <a:p>
            <a:pPr algn="ctr" defTabSz="685663">
              <a:defRPr/>
            </a:pPr>
            <a:endParaRPr lang="en-US" sz="1350" kern="0">
              <a:solidFill>
                <a:srgbClr val="FFFFFF"/>
              </a:solidFill>
              <a:latin typeface="Arial" panose="020B0604020202020204" pitchFamily="34" charset="0"/>
              <a:cs typeface="Arial" panose="020B0604020202020204" pitchFamily="34" charset="0"/>
            </a:endParaRPr>
          </a:p>
        </p:txBody>
      </p:sp>
      <p:sp>
        <p:nvSpPr>
          <p:cNvPr id="107" name="Rectangle 106">
            <a:extLst>
              <a:ext uri="{FF2B5EF4-FFF2-40B4-BE49-F238E27FC236}">
                <a16:creationId xmlns:a16="http://schemas.microsoft.com/office/drawing/2014/main" id="{9A3FE7EC-A92D-42DF-A59C-4A9BD96BB972}"/>
              </a:ext>
            </a:extLst>
          </p:cNvPr>
          <p:cNvSpPr/>
          <p:nvPr/>
        </p:nvSpPr>
        <p:spPr>
          <a:xfrm>
            <a:off x="5888050" y="1994907"/>
            <a:ext cx="2440787" cy="300082"/>
          </a:xfrm>
          <a:prstGeom prst="rect">
            <a:avLst/>
          </a:prstGeom>
        </p:spPr>
        <p:txBody>
          <a:bodyPr wrap="square">
            <a:spAutoFit/>
          </a:bodyPr>
          <a:lstStyle/>
          <a:p>
            <a:pPr algn="ctr" defTabSz="685663"/>
            <a:r>
              <a:rPr lang="en-US" sz="1350" b="1">
                <a:solidFill>
                  <a:srgbClr val="FFFFFF"/>
                </a:solidFill>
                <a:latin typeface="Arial" panose="020B0604020202020204" pitchFamily="34" charset="0"/>
                <a:ea typeface="Roboto Medium" panose="02000000000000000000" pitchFamily="2" charset="0"/>
                <a:cs typeface="Arial" panose="020B0604020202020204" pitchFamily="34" charset="0"/>
              </a:rPr>
              <a:t>PEER LEARNING</a:t>
            </a:r>
          </a:p>
        </p:txBody>
      </p:sp>
      <p:sp>
        <p:nvSpPr>
          <p:cNvPr id="108" name="TextBox 107">
            <a:extLst>
              <a:ext uri="{FF2B5EF4-FFF2-40B4-BE49-F238E27FC236}">
                <a16:creationId xmlns:a16="http://schemas.microsoft.com/office/drawing/2014/main" id="{8ECEE87B-8159-4D5A-8B56-C2771D7F1529}"/>
              </a:ext>
            </a:extLst>
          </p:cNvPr>
          <p:cNvSpPr txBox="1"/>
          <p:nvPr/>
        </p:nvSpPr>
        <p:spPr>
          <a:xfrm>
            <a:off x="5807780" y="2480280"/>
            <a:ext cx="2607800" cy="2239074"/>
          </a:xfrm>
          <a:prstGeom prst="rect">
            <a:avLst/>
          </a:prstGeom>
          <a:solidFill>
            <a:srgbClr val="FFEFDB"/>
          </a:solidFill>
          <a:ln>
            <a:noFill/>
          </a:ln>
        </p:spPr>
        <p:txBody>
          <a:bodyPr wrap="square" lIns="68580" tIns="34290" rIns="68580" bIns="34290" rtlCol="0" anchor="t">
            <a:spAutoFit/>
          </a:bodyPr>
          <a:lstStyle/>
          <a:p>
            <a:pPr marL="214313" indent="-214313">
              <a:buFont typeface="Arial" panose="020B0604020202020204" pitchFamily="34" charset="0"/>
              <a:buChar char="•"/>
            </a:pPr>
            <a:r>
              <a:rPr lang="en-US" sz="1350"/>
              <a:t>Rising Gen Leadership Program </a:t>
            </a:r>
          </a:p>
          <a:p>
            <a:pPr marL="214313" indent="-214313">
              <a:buFont typeface="Arial" panose="020B0604020202020204" pitchFamily="34" charset="0"/>
              <a:buChar char="•"/>
            </a:pPr>
            <a:endParaRPr lang="en-US" sz="825"/>
          </a:p>
          <a:p>
            <a:pPr marL="214313" indent="-214313">
              <a:buFont typeface="Arial" panose="020B0604020202020204" pitchFamily="34" charset="0"/>
              <a:buChar char="•"/>
            </a:pPr>
            <a:r>
              <a:rPr lang="en-US" sz="1350"/>
              <a:t>Regional Dinners and Virtual Meetings</a:t>
            </a:r>
            <a:endParaRPr lang="en-US" sz="1350">
              <a:cs typeface="Calibri"/>
            </a:endParaRPr>
          </a:p>
          <a:p>
            <a:pPr marL="214313" indent="-214313">
              <a:buFont typeface="Arial" panose="020B0604020202020204" pitchFamily="34" charset="0"/>
              <a:buChar char="•"/>
            </a:pPr>
            <a:endParaRPr lang="en-US" sz="825"/>
          </a:p>
          <a:p>
            <a:pPr marL="214313" indent="-214313">
              <a:buFont typeface="Arial" panose="020B0604020202020204" pitchFamily="34" charset="0"/>
              <a:buChar char="•"/>
            </a:pPr>
            <a:r>
              <a:rPr lang="en-US" sz="1350"/>
              <a:t>Rising Gen Network </a:t>
            </a:r>
          </a:p>
          <a:p>
            <a:pPr marL="214313" indent="-214313">
              <a:buFont typeface="Arial" panose="020B0604020202020204" pitchFamily="34" charset="0"/>
              <a:buChar char="•"/>
            </a:pPr>
            <a:endParaRPr lang="en-US" sz="825"/>
          </a:p>
          <a:p>
            <a:pPr marL="214313" indent="-214313">
              <a:buFont typeface="Arial" panose="020B0604020202020204" pitchFamily="34" charset="0"/>
              <a:buChar char="•"/>
            </a:pPr>
            <a:r>
              <a:rPr lang="en-US" sz="1350"/>
              <a:t>Family Learning Network</a:t>
            </a:r>
          </a:p>
          <a:p>
            <a:pPr marL="214313" indent="-214313">
              <a:buFont typeface="Arial" panose="020B0604020202020204" pitchFamily="34" charset="0"/>
              <a:buChar char="•"/>
            </a:pPr>
            <a:endParaRPr lang="en-US" sz="825"/>
          </a:p>
          <a:p>
            <a:pPr marL="214313" indent="-214313">
              <a:buFont typeface="Arial" panose="020B0604020202020204" pitchFamily="34" charset="0"/>
              <a:buChar char="•"/>
            </a:pPr>
            <a:r>
              <a:rPr lang="en-US" sz="1350"/>
              <a:t>Personal Connections with Peers and Like-minded Members </a:t>
            </a:r>
            <a:endParaRPr lang="en-US" sz="1350">
              <a:cs typeface="Calibri"/>
            </a:endParaRPr>
          </a:p>
        </p:txBody>
      </p:sp>
      <p:sp>
        <p:nvSpPr>
          <p:cNvPr id="103" name="Arrow: Pentagon 102">
            <a:extLst>
              <a:ext uri="{FF2B5EF4-FFF2-40B4-BE49-F238E27FC236}">
                <a16:creationId xmlns:a16="http://schemas.microsoft.com/office/drawing/2014/main" id="{9E1E3406-A153-4593-881D-B966C53F11F8}"/>
              </a:ext>
            </a:extLst>
          </p:cNvPr>
          <p:cNvSpPr/>
          <p:nvPr/>
        </p:nvSpPr>
        <p:spPr>
          <a:xfrm>
            <a:off x="3185917" y="1779932"/>
            <a:ext cx="2853815" cy="696630"/>
          </a:xfrm>
          <a:prstGeom prst="homePlate">
            <a:avLst>
              <a:gd name="adj" fmla="val 30311"/>
            </a:avLst>
          </a:prstGeom>
          <a:solidFill>
            <a:srgbClr val="39B54A"/>
          </a:solidFill>
          <a:ln w="12700" cap="flat" cmpd="sng" algn="ctr">
            <a:noFill/>
            <a:prstDash val="solid"/>
            <a:miter lim="800000"/>
          </a:ln>
          <a:effectLst/>
        </p:spPr>
        <p:txBody>
          <a:bodyPr rtlCol="0" anchor="ctr"/>
          <a:lstStyle/>
          <a:p>
            <a:pPr algn="ctr" defTabSz="685663">
              <a:defRPr/>
            </a:pPr>
            <a:endParaRPr lang="en-US" sz="1350" kern="0">
              <a:solidFill>
                <a:srgbClr val="FFFFFF"/>
              </a:solidFill>
              <a:latin typeface="Arial" panose="020B0604020202020204" pitchFamily="34" charset="0"/>
              <a:cs typeface="Arial" panose="020B0604020202020204" pitchFamily="34" charset="0"/>
            </a:endParaRPr>
          </a:p>
        </p:txBody>
      </p:sp>
      <p:sp>
        <p:nvSpPr>
          <p:cNvPr id="98" name="Arrow: Pentagon 97">
            <a:extLst>
              <a:ext uri="{FF2B5EF4-FFF2-40B4-BE49-F238E27FC236}">
                <a16:creationId xmlns:a16="http://schemas.microsoft.com/office/drawing/2014/main" id="{DF1AB4E7-A25D-41A5-AAB8-E423777B6A82}"/>
              </a:ext>
            </a:extLst>
          </p:cNvPr>
          <p:cNvSpPr/>
          <p:nvPr/>
        </p:nvSpPr>
        <p:spPr>
          <a:xfrm>
            <a:off x="602924" y="1782332"/>
            <a:ext cx="2853815" cy="696630"/>
          </a:xfrm>
          <a:prstGeom prst="homePlate">
            <a:avLst>
              <a:gd name="adj" fmla="val 33891"/>
            </a:avLst>
          </a:prstGeom>
          <a:solidFill>
            <a:srgbClr val="1B75BC"/>
          </a:solidFill>
          <a:ln w="12700" cap="flat" cmpd="sng" algn="ctr">
            <a:noFill/>
            <a:prstDash val="solid"/>
            <a:miter lim="800000"/>
          </a:ln>
          <a:effectLst/>
        </p:spPr>
        <p:txBody>
          <a:bodyPr rtlCol="0" anchor="ctr"/>
          <a:lstStyle/>
          <a:p>
            <a:pPr algn="ctr" defTabSz="685663">
              <a:defRPr/>
            </a:pPr>
            <a:endParaRPr lang="en-US" sz="1350" kern="0">
              <a:solidFill>
                <a:srgbClr val="FFFFFF"/>
              </a:solidFill>
              <a:latin typeface="Arial" panose="020B0604020202020204" pitchFamily="34" charset="0"/>
              <a:cs typeface="Arial" panose="020B0604020202020204" pitchFamily="34" charset="0"/>
            </a:endParaRPr>
          </a:p>
        </p:txBody>
      </p:sp>
      <p:sp>
        <p:nvSpPr>
          <p:cNvPr id="99" name="Rectangle 98">
            <a:extLst>
              <a:ext uri="{FF2B5EF4-FFF2-40B4-BE49-F238E27FC236}">
                <a16:creationId xmlns:a16="http://schemas.microsoft.com/office/drawing/2014/main" id="{0B4A8B80-63DA-4385-AF70-37F7E06CFF5B}"/>
              </a:ext>
            </a:extLst>
          </p:cNvPr>
          <p:cNvSpPr/>
          <p:nvPr/>
        </p:nvSpPr>
        <p:spPr>
          <a:xfrm>
            <a:off x="683907" y="1994906"/>
            <a:ext cx="2440786" cy="300082"/>
          </a:xfrm>
          <a:prstGeom prst="rect">
            <a:avLst/>
          </a:prstGeom>
        </p:spPr>
        <p:txBody>
          <a:bodyPr wrap="square">
            <a:spAutoFit/>
          </a:bodyPr>
          <a:lstStyle/>
          <a:p>
            <a:pPr algn="ctr" defTabSz="685663"/>
            <a:r>
              <a:rPr lang="en-US" sz="1350" b="1">
                <a:solidFill>
                  <a:srgbClr val="FFFFFF"/>
                </a:solidFill>
                <a:latin typeface="Arial" panose="020B0604020202020204" pitchFamily="34" charset="0"/>
                <a:ea typeface="Roboto Medium" panose="02000000000000000000" pitchFamily="2" charset="0"/>
                <a:cs typeface="Arial" panose="020B0604020202020204" pitchFamily="34" charset="0"/>
              </a:rPr>
              <a:t>INDIVIDUAL LEARNING</a:t>
            </a:r>
          </a:p>
        </p:txBody>
      </p:sp>
      <p:sp>
        <p:nvSpPr>
          <p:cNvPr id="104" name="Rectangle 103">
            <a:extLst>
              <a:ext uri="{FF2B5EF4-FFF2-40B4-BE49-F238E27FC236}">
                <a16:creationId xmlns:a16="http://schemas.microsoft.com/office/drawing/2014/main" id="{CA7DB49E-CEFA-4649-903A-05480C8CCFA3}"/>
              </a:ext>
            </a:extLst>
          </p:cNvPr>
          <p:cNvSpPr/>
          <p:nvPr/>
        </p:nvSpPr>
        <p:spPr>
          <a:xfrm>
            <a:off x="3336221" y="1889590"/>
            <a:ext cx="2309031" cy="507831"/>
          </a:xfrm>
          <a:prstGeom prst="rect">
            <a:avLst/>
          </a:prstGeom>
        </p:spPr>
        <p:txBody>
          <a:bodyPr wrap="square">
            <a:spAutoFit/>
          </a:bodyPr>
          <a:lstStyle/>
          <a:p>
            <a:pPr algn="ctr" defTabSz="685663"/>
            <a:r>
              <a:rPr lang="en-US" sz="1350" b="1">
                <a:solidFill>
                  <a:srgbClr val="FFFFFF"/>
                </a:solidFill>
                <a:latin typeface="Arial" panose="020B0604020202020204" pitchFamily="34" charset="0"/>
                <a:ea typeface="Roboto Medium" panose="02000000000000000000" pitchFamily="2" charset="0"/>
                <a:cs typeface="Arial" panose="020B0604020202020204" pitchFamily="34" charset="0"/>
              </a:rPr>
              <a:t>FAMILY GROUP LEARNING</a:t>
            </a:r>
          </a:p>
        </p:txBody>
      </p:sp>
    </p:spTree>
    <p:extLst>
      <p:ext uri="{BB962C8B-B14F-4D97-AF65-F5344CB8AC3E}">
        <p14:creationId xmlns:p14="http://schemas.microsoft.com/office/powerpoint/2010/main" val="4077313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EW YORK TIMES">
            <a:extLst>
              <a:ext uri="{FF2B5EF4-FFF2-40B4-BE49-F238E27FC236}">
                <a16:creationId xmlns:a16="http://schemas.microsoft.com/office/drawing/2014/main" id="{C14C08D6-E23D-480D-8F98-B5756DA240FC}"/>
              </a:ext>
            </a:extLst>
          </p:cNvPr>
          <p:cNvSpPr txBox="1"/>
          <p:nvPr/>
        </p:nvSpPr>
        <p:spPr>
          <a:xfrm>
            <a:off x="4077738" y="3447502"/>
            <a:ext cx="4461141" cy="24622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a:spAutoFit/>
          </a:bodyPr>
          <a:lstStyle>
            <a:lvl1pPr>
              <a:defRPr sz="3600" b="0" spc="720">
                <a:solidFill>
                  <a:srgbClr val="FFFFFF"/>
                </a:solidFill>
                <a:latin typeface="Helvetica"/>
                <a:ea typeface="Helvetica"/>
                <a:cs typeface="Helvetica"/>
                <a:sym typeface="Helvetica"/>
              </a:defRPr>
            </a:lvl1pPr>
          </a:lstStyle>
          <a:p>
            <a:r>
              <a:rPr lang="en-US" sz="1350">
                <a:solidFill>
                  <a:srgbClr val="0070C0"/>
                </a:solidFill>
                <a:latin typeface="Arial" panose="020B0604020202020204" pitchFamily="34" charset="0"/>
                <a:cs typeface="Arial" panose="020B0604020202020204" pitchFamily="34" charset="0"/>
              </a:rPr>
              <a:t>Dante Alighieri</a:t>
            </a:r>
            <a:endParaRPr sz="1350">
              <a:solidFill>
                <a:srgbClr val="0070C0"/>
              </a:solidFill>
              <a:latin typeface="Arial" panose="020B0604020202020204" pitchFamily="34" charset="0"/>
              <a:cs typeface="Arial" panose="020B0604020202020204" pitchFamily="34" charset="0"/>
            </a:endParaRPr>
          </a:p>
        </p:txBody>
      </p:sp>
      <p:sp>
        <p:nvSpPr>
          <p:cNvPr id="10" name="“Professor Watchlist is Seen as Threat to Academic Freedom”">
            <a:extLst>
              <a:ext uri="{FF2B5EF4-FFF2-40B4-BE49-F238E27FC236}">
                <a16:creationId xmlns:a16="http://schemas.microsoft.com/office/drawing/2014/main" id="{0ECD5E9E-E230-4700-B209-ABCE670F2741}"/>
              </a:ext>
            </a:extLst>
          </p:cNvPr>
          <p:cNvSpPr txBox="1"/>
          <p:nvPr/>
        </p:nvSpPr>
        <p:spPr>
          <a:xfrm>
            <a:off x="605120" y="1859995"/>
            <a:ext cx="7933759" cy="4693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anchor="ctr">
            <a:spAutoFit/>
          </a:bodyPr>
          <a:lstStyle>
            <a:lvl1pPr>
              <a:defRPr sz="12000" b="0" spc="-119">
                <a:solidFill>
                  <a:srgbClr val="FFFFFF"/>
                </a:solidFill>
                <a:latin typeface="Helvetica Light"/>
                <a:ea typeface="Helvetica Light"/>
                <a:cs typeface="Helvetica Light"/>
                <a:sym typeface="Helvetica Light"/>
              </a:defRPr>
            </a:lvl1pPr>
          </a:lstStyle>
          <a:p>
            <a:pPr algn="ctr"/>
            <a:r>
              <a:rPr lang="en-US" sz="2800" b="1">
                <a:solidFill>
                  <a:srgbClr val="0070C0"/>
                </a:solidFill>
                <a:latin typeface="Arial" panose="020B0604020202020204" pitchFamily="34" charset="0"/>
                <a:cs typeface="Arial" panose="020B0604020202020204" pitchFamily="34" charset="0"/>
              </a:rPr>
              <a:t>“The secret of getting things done is to act!”</a:t>
            </a:r>
            <a:endParaRPr sz="280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7504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AE912-E58E-43F0-8C92-A1B561627B6E}"/>
              </a:ext>
            </a:extLst>
          </p:cNvPr>
          <p:cNvSpPr>
            <a:spLocks noGrp="1"/>
          </p:cNvSpPr>
          <p:nvPr>
            <p:ph type="title"/>
          </p:nvPr>
        </p:nvSpPr>
        <p:spPr/>
        <p:txBody>
          <a:bodyPr/>
          <a:lstStyle/>
          <a:p>
            <a:r>
              <a:rPr lang="en-US"/>
              <a:t>Meeting Agenda</a:t>
            </a:r>
          </a:p>
        </p:txBody>
      </p:sp>
      <p:graphicFrame>
        <p:nvGraphicFramePr>
          <p:cNvPr id="12" name="Diagram 11">
            <a:extLst>
              <a:ext uri="{FF2B5EF4-FFF2-40B4-BE49-F238E27FC236}">
                <a16:creationId xmlns:a16="http://schemas.microsoft.com/office/drawing/2014/main" id="{E93D3752-A11F-47F2-ABD3-5D6C00CCE2C1}"/>
              </a:ext>
            </a:extLst>
          </p:cNvPr>
          <p:cNvGraphicFramePr/>
          <p:nvPr>
            <p:extLst>
              <p:ext uri="{D42A27DB-BD31-4B8C-83A1-F6EECF244321}">
                <p14:modId xmlns:p14="http://schemas.microsoft.com/office/powerpoint/2010/main" val="1391723590"/>
              </p:ext>
            </p:extLst>
          </p:nvPr>
        </p:nvGraphicFramePr>
        <p:xfrm>
          <a:off x="1187302" y="539750"/>
          <a:ext cx="6769395"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10567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D1A87-3155-41C7-955D-FD2CD9120956}"/>
              </a:ext>
            </a:extLst>
          </p:cNvPr>
          <p:cNvSpPr>
            <a:spLocks noGrp="1"/>
          </p:cNvSpPr>
          <p:nvPr>
            <p:ph type="title"/>
          </p:nvPr>
        </p:nvSpPr>
        <p:spPr>
          <a:xfrm>
            <a:off x="312420" y="2128823"/>
            <a:ext cx="8519160" cy="442927"/>
          </a:xfrm>
        </p:spPr>
        <p:txBody>
          <a:bodyPr/>
          <a:lstStyle/>
          <a:p>
            <a:pPr algn="ctr"/>
            <a:r>
              <a:rPr lang="en-US"/>
              <a:t>Why Family Learning is Important?</a:t>
            </a:r>
          </a:p>
        </p:txBody>
      </p:sp>
    </p:spTree>
    <p:extLst>
      <p:ext uri="{BB962C8B-B14F-4D97-AF65-F5344CB8AC3E}">
        <p14:creationId xmlns:p14="http://schemas.microsoft.com/office/powerpoint/2010/main" val="3419892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11E1C-5918-4455-8968-18F606B75C71}"/>
              </a:ext>
            </a:extLst>
          </p:cNvPr>
          <p:cNvSpPr>
            <a:spLocks noGrp="1"/>
          </p:cNvSpPr>
          <p:nvPr>
            <p:ph type="title"/>
          </p:nvPr>
        </p:nvSpPr>
        <p:spPr/>
        <p:txBody>
          <a:bodyPr>
            <a:noAutofit/>
          </a:bodyPr>
          <a:lstStyle/>
          <a:p>
            <a:r>
              <a:rPr lang="en-US">
                <a:solidFill>
                  <a:schemeClr val="accent4"/>
                </a:solidFill>
              </a:rPr>
              <a:t>Definitions</a:t>
            </a:r>
          </a:p>
        </p:txBody>
      </p:sp>
      <p:sp>
        <p:nvSpPr>
          <p:cNvPr id="4" name="Rectangle 3">
            <a:extLst>
              <a:ext uri="{FF2B5EF4-FFF2-40B4-BE49-F238E27FC236}">
                <a16:creationId xmlns:a16="http://schemas.microsoft.com/office/drawing/2014/main" id="{82EE342E-9335-4242-A337-760F73110220}"/>
              </a:ext>
            </a:extLst>
          </p:cNvPr>
          <p:cNvSpPr/>
          <p:nvPr/>
        </p:nvSpPr>
        <p:spPr>
          <a:xfrm>
            <a:off x="304799" y="1224601"/>
            <a:ext cx="6140336" cy="1666094"/>
          </a:xfrm>
          <a:prstGeom prst="rect">
            <a:avLst/>
          </a:prstGeom>
          <a:ln>
            <a:solidFill>
              <a:srgbClr val="0F75BC"/>
            </a:solidFill>
          </a:ln>
        </p:spPr>
        <p:txBody>
          <a:bodyPr wrap="square">
            <a:noAutofit/>
          </a:bodyPr>
          <a:lstStyle/>
          <a:p>
            <a:pPr marL="0" marR="0" lvl="0" indent="0" algn="l" defTabSz="914400" rtl="0" eaLnBrk="1" fontAlgn="auto" latinLnBrk="0" hangingPunct="1">
              <a:lnSpc>
                <a:spcPts val="1425"/>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5" name="Rectangle 4">
            <a:extLst>
              <a:ext uri="{FF2B5EF4-FFF2-40B4-BE49-F238E27FC236}">
                <a16:creationId xmlns:a16="http://schemas.microsoft.com/office/drawing/2014/main" id="{EAC805F0-A5A5-4F85-9D86-8A6AB21F413E}"/>
              </a:ext>
            </a:extLst>
          </p:cNvPr>
          <p:cNvSpPr/>
          <p:nvPr/>
        </p:nvSpPr>
        <p:spPr>
          <a:xfrm>
            <a:off x="304800" y="901097"/>
            <a:ext cx="6141024" cy="307777"/>
          </a:xfrm>
          <a:prstGeom prst="rect">
            <a:avLst/>
          </a:prstGeom>
          <a:solidFill>
            <a:srgbClr val="1B75BC"/>
          </a:solidFill>
          <a:ln w="12700">
            <a:solidFill>
              <a:srgbClr val="0F75BC"/>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rPr>
              <a:t>Definition </a:t>
            </a:r>
            <a:r>
              <a:rPr lang="en-US" sz="1400">
                <a:solidFill>
                  <a:prstClr val="white"/>
                </a:solidFill>
                <a:latin typeface="Arial" panose="020B0604020202020204" pitchFamily="34" charset="0"/>
                <a:cs typeface="Arial" panose="020B0604020202020204" pitchFamily="34" charset="0"/>
              </a:rPr>
              <a:t>of Family Learning</a:t>
            </a:r>
            <a:endParaRPr kumimoji="0" lang="en-US" sz="14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6" name="Rectangle 5">
            <a:extLst>
              <a:ext uri="{FF2B5EF4-FFF2-40B4-BE49-F238E27FC236}">
                <a16:creationId xmlns:a16="http://schemas.microsoft.com/office/drawing/2014/main" id="{53E15035-F09C-4ACA-A1BB-8EC6BABCAEB5}"/>
              </a:ext>
            </a:extLst>
          </p:cNvPr>
          <p:cNvSpPr/>
          <p:nvPr/>
        </p:nvSpPr>
        <p:spPr>
          <a:xfrm>
            <a:off x="304800" y="3275104"/>
            <a:ext cx="6140336" cy="307777"/>
          </a:xfrm>
          <a:prstGeom prst="rect">
            <a:avLst/>
          </a:prstGeom>
          <a:solidFill>
            <a:srgbClr val="39B54A"/>
          </a:solidFill>
          <a:ln w="12700">
            <a:solidFill>
              <a:srgbClr val="39B54A"/>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i="0" u="none" strike="noStrike" kern="1200" cap="none" spc="0" normalizeH="0" baseline="0" noProof="0">
                <a:ln>
                  <a:noFill/>
                </a:ln>
                <a:solidFill>
                  <a:prstClr val="white"/>
                </a:solidFill>
                <a:effectLst/>
                <a:uLnTx/>
                <a:uFillTx/>
                <a:latin typeface="Arial" panose="020B0604020202020204" pitchFamily="34" charset="0"/>
                <a:cs typeface="Arial" panose="020B0604020202020204" pitchFamily="34" charset="0"/>
              </a:rPr>
              <a:t>Definition of Family Enterprise</a:t>
            </a:r>
          </a:p>
        </p:txBody>
      </p:sp>
      <p:sp>
        <p:nvSpPr>
          <p:cNvPr id="7" name="TextBox 6">
            <a:extLst>
              <a:ext uri="{FF2B5EF4-FFF2-40B4-BE49-F238E27FC236}">
                <a16:creationId xmlns:a16="http://schemas.microsoft.com/office/drawing/2014/main" id="{2978CFE3-75D8-475C-9910-94C560B51BA0}"/>
              </a:ext>
            </a:extLst>
          </p:cNvPr>
          <p:cNvSpPr txBox="1"/>
          <p:nvPr/>
        </p:nvSpPr>
        <p:spPr>
          <a:xfrm>
            <a:off x="304800" y="3582881"/>
            <a:ext cx="6140336" cy="523220"/>
          </a:xfrm>
          <a:prstGeom prst="rect">
            <a:avLst/>
          </a:prstGeom>
          <a:noFill/>
          <a:ln w="9525">
            <a:solidFill>
              <a:srgbClr val="39B54A"/>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Arial" pitchFamily="34" charset="0"/>
                <a:ea typeface="+mn-ea"/>
                <a:cs typeface="Arial" pitchFamily="34" charset="0"/>
              </a:rPr>
              <a:t>Collection of entities that a family stewards, including businesses, investment capital, philanthropic capital, and recreational capital they own. </a:t>
            </a:r>
          </a:p>
        </p:txBody>
      </p:sp>
      <p:sp>
        <p:nvSpPr>
          <p:cNvPr id="10" name="TextBox 9">
            <a:extLst>
              <a:ext uri="{FF2B5EF4-FFF2-40B4-BE49-F238E27FC236}">
                <a16:creationId xmlns:a16="http://schemas.microsoft.com/office/drawing/2014/main" id="{1C76D093-DC18-4B75-9854-E5A9DC5DE580}"/>
              </a:ext>
            </a:extLst>
          </p:cNvPr>
          <p:cNvSpPr txBox="1"/>
          <p:nvPr/>
        </p:nvSpPr>
        <p:spPr>
          <a:xfrm>
            <a:off x="304798" y="1224601"/>
            <a:ext cx="6140337" cy="1723549"/>
          </a:xfrm>
          <a:prstGeom prst="rect">
            <a:avLst/>
          </a:prstGeom>
          <a:noFill/>
        </p:spPr>
        <p:txBody>
          <a:bodyPr wrap="square">
            <a:spAutoFit/>
          </a:bodyPr>
          <a:lstStyle/>
          <a:p>
            <a:pPr marL="0" indent="0">
              <a:buNone/>
            </a:pPr>
            <a:r>
              <a:rPr lang="en-US" sz="1400">
                <a:latin typeface="Arial" panose="020B0604020202020204" pitchFamily="34" charset="0"/>
                <a:cs typeface="Arial" panose="020B0604020202020204" pitchFamily="34" charset="0"/>
              </a:rPr>
              <a:t>Family learning is the process of gaining knowledge and expertise that supports family members’ ability to personally thrive AND meaningfully participate in the family enterprise. </a:t>
            </a:r>
          </a:p>
          <a:p>
            <a:pPr marL="0" indent="0">
              <a:buNone/>
            </a:pPr>
            <a:endParaRPr lang="en-US" sz="1200">
              <a:latin typeface="Arial" panose="020B0604020202020204" pitchFamily="34" charset="0"/>
              <a:cs typeface="Arial" panose="020B0604020202020204" pitchFamily="34" charset="0"/>
            </a:endParaRPr>
          </a:p>
          <a:p>
            <a:pPr marL="0" indent="0">
              <a:buNone/>
            </a:pPr>
            <a:r>
              <a:rPr lang="en-US" sz="1200" u="sng">
                <a:latin typeface="Arial" panose="020B0604020202020204" pitchFamily="34" charset="0"/>
                <a:cs typeface="Arial" panose="020B0604020202020204" pitchFamily="34" charset="0"/>
              </a:rPr>
              <a:t>Additional characteristics:</a:t>
            </a:r>
          </a:p>
          <a:p>
            <a:pPr>
              <a:buFont typeface="Wingdings" panose="05000000000000000000" pitchFamily="2" charset="2"/>
              <a:buChar char="Ø"/>
            </a:pPr>
            <a:r>
              <a:rPr lang="en-US" sz="1200">
                <a:latin typeface="Arial" panose="020B0604020202020204" pitchFamily="34" charset="0"/>
                <a:cs typeface="Arial" panose="020B0604020202020204" pitchFamily="34" charset="0"/>
              </a:rPr>
              <a:t> Involves more than one generation</a:t>
            </a:r>
          </a:p>
          <a:p>
            <a:pPr>
              <a:buFont typeface="Wingdings" panose="05000000000000000000" pitchFamily="2" charset="2"/>
              <a:buChar char="Ø"/>
            </a:pPr>
            <a:r>
              <a:rPr lang="en-US" sz="1200">
                <a:latin typeface="Arial" panose="020B0604020202020204" pitchFamily="34" charset="0"/>
                <a:cs typeface="Arial" panose="020B0604020202020204" pitchFamily="34" charset="0"/>
              </a:rPr>
              <a:t> Has clear learning objectives and outcomes</a:t>
            </a:r>
          </a:p>
          <a:p>
            <a:pPr>
              <a:buFont typeface="Wingdings" panose="05000000000000000000" pitchFamily="2" charset="2"/>
              <a:buChar char="Ø"/>
            </a:pPr>
            <a:r>
              <a:rPr lang="en-US" sz="1200">
                <a:latin typeface="Arial" panose="020B0604020202020204" pitchFamily="34" charset="0"/>
                <a:cs typeface="Arial" panose="020B0604020202020204" pitchFamily="34" charset="0"/>
              </a:rPr>
              <a:t> Can be formal (e.g. financial literacy course) or informal (fun, family activity)</a:t>
            </a:r>
          </a:p>
        </p:txBody>
      </p:sp>
      <p:sp>
        <p:nvSpPr>
          <p:cNvPr id="18" name="TextBox 17">
            <a:extLst>
              <a:ext uri="{FF2B5EF4-FFF2-40B4-BE49-F238E27FC236}">
                <a16:creationId xmlns:a16="http://schemas.microsoft.com/office/drawing/2014/main" id="{E6F17720-1CEB-47FD-97A4-0CAD98BF4830}"/>
              </a:ext>
            </a:extLst>
          </p:cNvPr>
          <p:cNvSpPr txBox="1"/>
          <p:nvPr/>
        </p:nvSpPr>
        <p:spPr>
          <a:xfrm>
            <a:off x="7027100" y="900281"/>
            <a:ext cx="1872643" cy="4018536"/>
          </a:xfrm>
          <a:prstGeom prst="rect">
            <a:avLst/>
          </a:prstGeom>
          <a:noFill/>
          <a:ln>
            <a:solidFill>
              <a:srgbClr val="FFFFFF"/>
            </a:solidFill>
          </a:ln>
        </p:spPr>
        <p:txBody>
          <a:bodyPr wrap="square">
            <a:spAutoFit/>
          </a:bodyPr>
          <a:lstStyle/>
          <a:p>
            <a:pPr marL="0" marR="0">
              <a:lnSpc>
                <a:spcPct val="107000"/>
              </a:lnSpc>
              <a:spcBef>
                <a:spcPts val="0"/>
              </a:spcBef>
              <a:spcAft>
                <a:spcPts val="1200"/>
              </a:spcAft>
            </a:pPr>
            <a:r>
              <a:rPr lang="en-US" sz="1300">
                <a:solidFill>
                  <a:srgbClr val="1B75BC"/>
                </a:solidFill>
                <a:effectLst/>
                <a:latin typeface="Helvetica Light"/>
                <a:ea typeface="Cambria" panose="02040503050406030204" pitchFamily="18" charset="0"/>
                <a:cs typeface="Helvetica" panose="020B0604020202020204" pitchFamily="34" charset="0"/>
              </a:rPr>
              <a:t>“When you prepare yourself to be a good owner, you are creating the </a:t>
            </a:r>
            <a:r>
              <a:rPr lang="en-US" sz="1300" b="1">
                <a:solidFill>
                  <a:srgbClr val="1B75BC"/>
                </a:solidFill>
                <a:effectLst/>
                <a:latin typeface="Helvetica Light"/>
                <a:ea typeface="Cambria" panose="02040503050406030204" pitchFamily="18" charset="0"/>
                <a:cs typeface="Helvetica" panose="020B0604020202020204" pitchFamily="34" charset="0"/>
              </a:rPr>
              <a:t>opportunity for yourself to contribute</a:t>
            </a:r>
            <a:r>
              <a:rPr lang="en-US" sz="1300">
                <a:solidFill>
                  <a:srgbClr val="1B75BC"/>
                </a:solidFill>
                <a:effectLst/>
                <a:latin typeface="Helvetica Light"/>
                <a:ea typeface="Cambria" panose="02040503050406030204" pitchFamily="18" charset="0"/>
                <a:cs typeface="Helvetica" panose="020B0604020202020204" pitchFamily="34" charset="0"/>
              </a:rPr>
              <a:t>. You are finding the way to earn what you own by being a good steward of it – preserving and building it for the next generation, for employees, and for the community.”</a:t>
            </a:r>
          </a:p>
          <a:p>
            <a:pPr marL="0" marR="0">
              <a:lnSpc>
                <a:spcPct val="107000"/>
              </a:lnSpc>
              <a:spcBef>
                <a:spcPts val="0"/>
              </a:spcBef>
              <a:spcAft>
                <a:spcPts val="800"/>
              </a:spcAft>
            </a:pPr>
            <a:r>
              <a:rPr lang="en-US" sz="1100" i="1">
                <a:solidFill>
                  <a:srgbClr val="1B75BC"/>
                </a:solidFill>
                <a:effectLst/>
                <a:latin typeface="Helvetica Light"/>
                <a:ea typeface="Cambria" panose="02040503050406030204" pitchFamily="18" charset="0"/>
                <a:cs typeface="Helvetica" panose="020B0604020202020204" pitchFamily="34" charset="0"/>
              </a:rPr>
              <a:t>How to Be an Effective Shareholder, </a:t>
            </a:r>
            <a:r>
              <a:rPr lang="en-US" sz="1100">
                <a:solidFill>
                  <a:srgbClr val="1B75BC"/>
                </a:solidFill>
                <a:effectLst/>
                <a:latin typeface="Helvetica Light"/>
                <a:ea typeface="Cambria" panose="02040503050406030204" pitchFamily="18" charset="0"/>
                <a:cs typeface="Helvetica" panose="020B0604020202020204" pitchFamily="34" charset="0"/>
              </a:rPr>
              <a:t>Craig E. </a:t>
            </a:r>
            <a:r>
              <a:rPr lang="en-US" sz="1100" err="1">
                <a:solidFill>
                  <a:srgbClr val="1B75BC"/>
                </a:solidFill>
                <a:effectLst/>
                <a:latin typeface="Helvetica Light"/>
                <a:ea typeface="Cambria" panose="02040503050406030204" pitchFamily="18" charset="0"/>
                <a:cs typeface="Helvetica" panose="020B0604020202020204" pitchFamily="34" charset="0"/>
              </a:rPr>
              <a:t>Aronoff</a:t>
            </a:r>
            <a:r>
              <a:rPr lang="en-US" sz="1100">
                <a:solidFill>
                  <a:srgbClr val="1B75BC"/>
                </a:solidFill>
                <a:effectLst/>
                <a:latin typeface="Helvetica Light"/>
                <a:ea typeface="Cambria" panose="02040503050406030204" pitchFamily="18" charset="0"/>
                <a:cs typeface="Helvetica" panose="020B0604020202020204" pitchFamily="34" charset="0"/>
              </a:rPr>
              <a:t>, Ph.D. and John L. Ward, </a:t>
            </a:r>
            <a:r>
              <a:rPr lang="en-US" sz="1100" err="1">
                <a:solidFill>
                  <a:srgbClr val="1B75BC"/>
                </a:solidFill>
                <a:effectLst/>
                <a:latin typeface="Helvetica Light"/>
                <a:ea typeface="Cambria" panose="02040503050406030204" pitchFamily="18" charset="0"/>
                <a:cs typeface="Helvetica" panose="020B0604020202020204" pitchFamily="34" charset="0"/>
              </a:rPr>
              <a:t>Ph.D</a:t>
            </a:r>
            <a:endParaRPr lang="en-US" sz="1100">
              <a:solidFill>
                <a:srgbClr val="1B75BC"/>
              </a:solidFill>
              <a:effectLst/>
              <a:latin typeface="Helvetica Light"/>
              <a:ea typeface="Cambria" panose="02040503050406030204" pitchFamily="18" charset="0"/>
              <a:cs typeface="Helvetica" panose="020B0604020202020204" pitchFamily="34" charset="0"/>
            </a:endParaRPr>
          </a:p>
        </p:txBody>
      </p:sp>
      <p:cxnSp>
        <p:nvCxnSpPr>
          <p:cNvPr id="19" name="Straight Connector 18">
            <a:extLst>
              <a:ext uri="{FF2B5EF4-FFF2-40B4-BE49-F238E27FC236}">
                <a16:creationId xmlns:a16="http://schemas.microsoft.com/office/drawing/2014/main" id="{8FD2AB81-6E37-45BD-A525-E0672ED5A3AB}"/>
              </a:ext>
            </a:extLst>
          </p:cNvPr>
          <p:cNvCxnSpPr>
            <a:cxnSpLocks/>
          </p:cNvCxnSpPr>
          <p:nvPr/>
        </p:nvCxnSpPr>
        <p:spPr>
          <a:xfrm>
            <a:off x="7027100" y="900281"/>
            <a:ext cx="0" cy="4018536"/>
          </a:xfrm>
          <a:prstGeom prst="line">
            <a:avLst/>
          </a:prstGeom>
          <a:ln w="19050">
            <a:solidFill>
              <a:srgbClr val="F7941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2638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5FDF8-6189-4548-A3EE-B18C5394F24C}"/>
              </a:ext>
            </a:extLst>
          </p:cNvPr>
          <p:cNvSpPr>
            <a:spLocks noGrp="1"/>
          </p:cNvSpPr>
          <p:nvPr>
            <p:ph type="title"/>
          </p:nvPr>
        </p:nvSpPr>
        <p:spPr/>
        <p:txBody>
          <a:bodyPr/>
          <a:lstStyle/>
          <a:p>
            <a:r>
              <a:rPr lang="en-US"/>
              <a:t>Family Learning is Continuous and Two-Way</a:t>
            </a:r>
          </a:p>
        </p:txBody>
      </p:sp>
      <p:sp>
        <p:nvSpPr>
          <p:cNvPr id="3" name="Content Placeholder 2">
            <a:extLst>
              <a:ext uri="{FF2B5EF4-FFF2-40B4-BE49-F238E27FC236}">
                <a16:creationId xmlns:a16="http://schemas.microsoft.com/office/drawing/2014/main" id="{92CC5AE0-BE9B-416D-826B-19A5EA36EF1A}"/>
              </a:ext>
            </a:extLst>
          </p:cNvPr>
          <p:cNvSpPr>
            <a:spLocks noGrp="1"/>
          </p:cNvSpPr>
          <p:nvPr>
            <p:ph idx="1"/>
          </p:nvPr>
        </p:nvSpPr>
        <p:spPr>
          <a:xfrm>
            <a:off x="304800" y="605969"/>
            <a:ext cx="8530856" cy="872611"/>
          </a:xfrm>
        </p:spPr>
        <p:txBody>
          <a:bodyPr>
            <a:normAutofit fontScale="92500" lnSpcReduction="20000"/>
          </a:bodyPr>
          <a:lstStyle/>
          <a:p>
            <a:pPr marL="0" indent="0">
              <a:buNone/>
            </a:pPr>
            <a:r>
              <a:rPr lang="en-US" sz="1600"/>
              <a:t>Family learning programs generally (and rightly) focus on Rising Gen learning, because they are growing up! At the same time, families should create a culture of learning that supports continuous learning across and between the generations, that includes both family led learning and external education.</a:t>
            </a:r>
            <a:endParaRPr lang="en-US" sz="1400"/>
          </a:p>
        </p:txBody>
      </p:sp>
      <p:sp>
        <p:nvSpPr>
          <p:cNvPr id="5" name="TextBox 4">
            <a:extLst>
              <a:ext uri="{FF2B5EF4-FFF2-40B4-BE49-F238E27FC236}">
                <a16:creationId xmlns:a16="http://schemas.microsoft.com/office/drawing/2014/main" id="{612220C2-6135-49E7-9816-7EDC45CBA966}"/>
              </a:ext>
            </a:extLst>
          </p:cNvPr>
          <p:cNvSpPr txBox="1"/>
          <p:nvPr/>
        </p:nvSpPr>
        <p:spPr>
          <a:xfrm>
            <a:off x="1288093" y="2386994"/>
            <a:ext cx="2855935" cy="1631216"/>
          </a:xfrm>
          <a:prstGeom prst="rect">
            <a:avLst/>
          </a:prstGeom>
          <a:solidFill>
            <a:srgbClr val="1B75BC"/>
          </a:solidFill>
        </p:spPr>
        <p:txBody>
          <a:bodyPr wrap="square" rtlCol="0">
            <a:spAutoFit/>
          </a:bodyPr>
          <a:lstStyle/>
          <a:p>
            <a:pPr defTabSz="914378"/>
            <a:r>
              <a:rPr lang="en-US" sz="1600" b="1">
                <a:solidFill>
                  <a:prstClr val="white"/>
                </a:solidFill>
                <a:latin typeface="Calibri"/>
              </a:rPr>
              <a:t>Family-Led Learning</a:t>
            </a:r>
          </a:p>
          <a:p>
            <a:pPr marL="285743" indent="-285743" defTabSz="914378">
              <a:buFont typeface="Arial" panose="020B0604020202020204" pitchFamily="34" charset="0"/>
              <a:buChar char="•"/>
            </a:pPr>
            <a:r>
              <a:rPr lang="en-US" sz="1400">
                <a:solidFill>
                  <a:prstClr val="white"/>
                </a:solidFill>
                <a:latin typeface="Calibri"/>
              </a:rPr>
              <a:t>Family History</a:t>
            </a:r>
          </a:p>
          <a:p>
            <a:pPr marL="285743" indent="-285743" defTabSz="914378">
              <a:buFont typeface="Arial" panose="020B0604020202020204" pitchFamily="34" charset="0"/>
              <a:buChar char="•"/>
            </a:pPr>
            <a:r>
              <a:rPr lang="en-US" sz="1400">
                <a:solidFill>
                  <a:prstClr val="white"/>
                </a:solidFill>
                <a:latin typeface="Calibri"/>
              </a:rPr>
              <a:t>Family Vision / Mission / Values</a:t>
            </a:r>
          </a:p>
          <a:p>
            <a:pPr marL="285743" indent="-285743" defTabSz="914378">
              <a:buFont typeface="Arial" panose="020B0604020202020204" pitchFamily="34" charset="0"/>
              <a:buChar char="•"/>
            </a:pPr>
            <a:r>
              <a:rPr lang="en-US" sz="1400">
                <a:solidFill>
                  <a:prstClr val="white"/>
                </a:solidFill>
                <a:latin typeface="Calibri"/>
              </a:rPr>
              <a:t>Entrepreneurship</a:t>
            </a:r>
          </a:p>
          <a:p>
            <a:pPr marL="285743" indent="-285743" defTabSz="914378">
              <a:buFont typeface="Arial" panose="020B0604020202020204" pitchFamily="34" charset="0"/>
              <a:buChar char="•"/>
            </a:pPr>
            <a:r>
              <a:rPr lang="en-US" sz="1400">
                <a:solidFill>
                  <a:prstClr val="white"/>
                </a:solidFill>
                <a:latin typeface="Calibri"/>
              </a:rPr>
              <a:t>Governance and Board Training</a:t>
            </a:r>
          </a:p>
          <a:p>
            <a:pPr marL="285743" indent="-285743" defTabSz="914378">
              <a:buFont typeface="Arial" panose="020B0604020202020204" pitchFamily="34" charset="0"/>
              <a:buChar char="•"/>
            </a:pPr>
            <a:r>
              <a:rPr lang="en-US" sz="1400">
                <a:solidFill>
                  <a:prstClr val="white"/>
                </a:solidFill>
                <a:latin typeface="Calibri"/>
              </a:rPr>
              <a:t>Responsible Ownership and Engagement</a:t>
            </a:r>
          </a:p>
        </p:txBody>
      </p:sp>
      <p:sp>
        <p:nvSpPr>
          <p:cNvPr id="7" name="TextBox 6">
            <a:extLst>
              <a:ext uri="{FF2B5EF4-FFF2-40B4-BE49-F238E27FC236}">
                <a16:creationId xmlns:a16="http://schemas.microsoft.com/office/drawing/2014/main" id="{EB899B91-B3BF-44B4-A5B8-118ACD02C078}"/>
              </a:ext>
            </a:extLst>
          </p:cNvPr>
          <p:cNvSpPr txBox="1"/>
          <p:nvPr/>
        </p:nvSpPr>
        <p:spPr>
          <a:xfrm>
            <a:off x="4999977" y="2386994"/>
            <a:ext cx="2665954" cy="1631216"/>
          </a:xfrm>
          <a:prstGeom prst="rect">
            <a:avLst/>
          </a:prstGeom>
          <a:solidFill>
            <a:srgbClr val="39B54A"/>
          </a:solidFill>
        </p:spPr>
        <p:txBody>
          <a:bodyPr wrap="square" rtlCol="0">
            <a:spAutoFit/>
          </a:bodyPr>
          <a:lstStyle/>
          <a:p>
            <a:pPr algn="r" defTabSz="914378"/>
            <a:r>
              <a:rPr lang="en-US" sz="1600" b="1">
                <a:solidFill>
                  <a:prstClr val="white"/>
                </a:solidFill>
                <a:latin typeface="Calibri"/>
              </a:rPr>
              <a:t>External Education</a:t>
            </a:r>
          </a:p>
          <a:p>
            <a:pPr marL="285743" indent="-285743" defTabSz="914378">
              <a:buFont typeface="Arial" panose="020B0604020202020204" pitchFamily="34" charset="0"/>
              <a:buChar char="•"/>
            </a:pPr>
            <a:r>
              <a:rPr lang="en-US" sz="1400">
                <a:solidFill>
                  <a:prstClr val="white"/>
                </a:solidFill>
                <a:latin typeface="Calibri"/>
              </a:rPr>
              <a:t>Finance</a:t>
            </a:r>
          </a:p>
          <a:p>
            <a:pPr marL="285743" indent="-285743" defTabSz="914378">
              <a:buFont typeface="Arial" panose="020B0604020202020204" pitchFamily="34" charset="0"/>
              <a:buChar char="•"/>
            </a:pPr>
            <a:r>
              <a:rPr lang="en-US" sz="1400">
                <a:solidFill>
                  <a:prstClr val="white"/>
                </a:solidFill>
                <a:latin typeface="Calibri"/>
              </a:rPr>
              <a:t>Leadership Skills</a:t>
            </a:r>
          </a:p>
          <a:p>
            <a:pPr marL="285743" indent="-285743" defTabSz="914378">
              <a:buFont typeface="Arial" panose="020B0604020202020204" pitchFamily="34" charset="0"/>
              <a:buChar char="•"/>
            </a:pPr>
            <a:r>
              <a:rPr lang="en-US" sz="1400">
                <a:solidFill>
                  <a:prstClr val="white"/>
                </a:solidFill>
                <a:latin typeface="Calibri"/>
              </a:rPr>
              <a:t>Personal Identity and Growth</a:t>
            </a:r>
          </a:p>
          <a:p>
            <a:pPr marL="285743" indent="-285743" defTabSz="914378">
              <a:buFont typeface="Arial" panose="020B0604020202020204" pitchFamily="34" charset="0"/>
              <a:buChar char="•"/>
            </a:pPr>
            <a:r>
              <a:rPr lang="en-US" sz="1400">
                <a:solidFill>
                  <a:prstClr val="white"/>
                </a:solidFill>
                <a:latin typeface="Calibri"/>
              </a:rPr>
              <a:t>New industry and career skills and knowledge</a:t>
            </a:r>
          </a:p>
          <a:p>
            <a:pPr marL="285743" indent="-285743" defTabSz="914378">
              <a:buFont typeface="Arial" panose="020B0604020202020204" pitchFamily="34" charset="0"/>
              <a:buChar char="•"/>
            </a:pPr>
            <a:endParaRPr lang="en-US" sz="1400">
              <a:solidFill>
                <a:prstClr val="white"/>
              </a:solidFill>
              <a:latin typeface="Calibri"/>
            </a:endParaRPr>
          </a:p>
        </p:txBody>
      </p:sp>
      <p:sp>
        <p:nvSpPr>
          <p:cNvPr id="17" name="TextBox 16">
            <a:extLst>
              <a:ext uri="{FF2B5EF4-FFF2-40B4-BE49-F238E27FC236}">
                <a16:creationId xmlns:a16="http://schemas.microsoft.com/office/drawing/2014/main" id="{F1DDD57D-CF7D-4121-B23E-9D8F23BDC978}"/>
              </a:ext>
            </a:extLst>
          </p:cNvPr>
          <p:cNvSpPr txBox="1"/>
          <p:nvPr/>
        </p:nvSpPr>
        <p:spPr>
          <a:xfrm>
            <a:off x="1424334" y="1478580"/>
            <a:ext cx="6295332" cy="338554"/>
          </a:xfrm>
          <a:prstGeom prst="rect">
            <a:avLst/>
          </a:prstGeom>
          <a:noFill/>
        </p:spPr>
        <p:txBody>
          <a:bodyPr wrap="square" rtlCol="0">
            <a:spAutoFit/>
          </a:bodyPr>
          <a:lstStyle/>
          <a:p>
            <a:pPr algn="ctr" defTabSz="914378"/>
            <a:r>
              <a:rPr lang="en-US" sz="1600" b="1">
                <a:solidFill>
                  <a:srgbClr val="1B75BC"/>
                </a:solidFill>
                <a:latin typeface="Calibri"/>
              </a:rPr>
              <a:t>Mentoring + Exemplifying</a:t>
            </a:r>
          </a:p>
        </p:txBody>
      </p:sp>
      <p:sp>
        <p:nvSpPr>
          <p:cNvPr id="19" name="TextBox 18">
            <a:extLst>
              <a:ext uri="{FF2B5EF4-FFF2-40B4-BE49-F238E27FC236}">
                <a16:creationId xmlns:a16="http://schemas.microsoft.com/office/drawing/2014/main" id="{A685C587-A16D-4315-AC13-CC8A9D1D4860}"/>
              </a:ext>
            </a:extLst>
          </p:cNvPr>
          <p:cNvSpPr txBox="1"/>
          <p:nvPr/>
        </p:nvSpPr>
        <p:spPr>
          <a:xfrm>
            <a:off x="1370598" y="4072059"/>
            <a:ext cx="6295332" cy="338554"/>
          </a:xfrm>
          <a:prstGeom prst="rect">
            <a:avLst/>
          </a:prstGeom>
          <a:noFill/>
        </p:spPr>
        <p:txBody>
          <a:bodyPr wrap="square" rtlCol="0">
            <a:spAutoFit/>
          </a:bodyPr>
          <a:lstStyle/>
          <a:p>
            <a:pPr algn="ctr" defTabSz="914378"/>
            <a:r>
              <a:rPr lang="en-US" sz="1600" b="1">
                <a:solidFill>
                  <a:srgbClr val="39B54A"/>
                </a:solidFill>
                <a:latin typeface="Calibri"/>
              </a:rPr>
              <a:t> Reinforcing + Amplifying + Innovating </a:t>
            </a:r>
          </a:p>
        </p:txBody>
      </p:sp>
      <p:sp>
        <p:nvSpPr>
          <p:cNvPr id="6" name="Arrow: U-Turn 5">
            <a:extLst>
              <a:ext uri="{FF2B5EF4-FFF2-40B4-BE49-F238E27FC236}">
                <a16:creationId xmlns:a16="http://schemas.microsoft.com/office/drawing/2014/main" id="{332AE28C-9FCE-4FFE-A819-82D3696DFA57}"/>
              </a:ext>
            </a:extLst>
          </p:cNvPr>
          <p:cNvSpPr/>
          <p:nvPr/>
        </p:nvSpPr>
        <p:spPr>
          <a:xfrm>
            <a:off x="1957714" y="1867748"/>
            <a:ext cx="5228573" cy="462162"/>
          </a:xfrm>
          <a:prstGeom prst="uturnArrow">
            <a:avLst/>
          </a:prstGeom>
          <a:solidFill>
            <a:srgbClr val="1B75BC"/>
          </a:solidFill>
          <a:ln>
            <a:solidFill>
              <a:srgbClr val="1B75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8"/>
            <a:endParaRPr lang="en-US">
              <a:solidFill>
                <a:prstClr val="black"/>
              </a:solidFill>
              <a:latin typeface="Calibri"/>
            </a:endParaRPr>
          </a:p>
        </p:txBody>
      </p:sp>
      <p:sp>
        <p:nvSpPr>
          <p:cNvPr id="9" name="Arrow: U-Turn 8">
            <a:extLst>
              <a:ext uri="{FF2B5EF4-FFF2-40B4-BE49-F238E27FC236}">
                <a16:creationId xmlns:a16="http://schemas.microsoft.com/office/drawing/2014/main" id="{BF988230-1954-4329-8858-51815E7EC8D0}"/>
              </a:ext>
            </a:extLst>
          </p:cNvPr>
          <p:cNvSpPr/>
          <p:nvPr/>
        </p:nvSpPr>
        <p:spPr>
          <a:xfrm rot="10800000">
            <a:off x="1957713" y="4072059"/>
            <a:ext cx="5228573" cy="462162"/>
          </a:xfrm>
          <a:prstGeom prst="uturnArrow">
            <a:avLst/>
          </a:prstGeom>
          <a:solidFill>
            <a:srgbClr val="39B54A"/>
          </a:solidFill>
          <a:ln>
            <a:solidFill>
              <a:srgbClr val="39B5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8"/>
            <a:endParaRPr lang="en-US">
              <a:solidFill>
                <a:prstClr val="black"/>
              </a:solidFill>
              <a:latin typeface="Calibri"/>
            </a:endParaRPr>
          </a:p>
        </p:txBody>
      </p:sp>
    </p:spTree>
    <p:extLst>
      <p:ext uri="{BB962C8B-B14F-4D97-AF65-F5344CB8AC3E}">
        <p14:creationId xmlns:p14="http://schemas.microsoft.com/office/powerpoint/2010/main" val="4220440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200"/>
              <a:t>Learning Delivers Value to the Family and the Individual</a:t>
            </a:r>
          </a:p>
        </p:txBody>
      </p:sp>
      <p:grpSp>
        <p:nvGrpSpPr>
          <p:cNvPr id="4" name="Group 3">
            <a:extLst>
              <a:ext uri="{FF2B5EF4-FFF2-40B4-BE49-F238E27FC236}">
                <a16:creationId xmlns:a16="http://schemas.microsoft.com/office/drawing/2014/main" id="{313F32EB-3D00-4B6A-AAF9-8920ABF2C8B3}"/>
              </a:ext>
            </a:extLst>
          </p:cNvPr>
          <p:cNvGrpSpPr/>
          <p:nvPr/>
        </p:nvGrpSpPr>
        <p:grpSpPr>
          <a:xfrm>
            <a:off x="369230" y="1162895"/>
            <a:ext cx="8524534" cy="3471863"/>
            <a:chOff x="1714060" y="1102718"/>
            <a:chExt cx="13050042" cy="4650232"/>
          </a:xfrm>
        </p:grpSpPr>
        <p:sp>
          <p:nvSpPr>
            <p:cNvPr id="7" name="Freeform: Shape 6">
              <a:extLst>
                <a:ext uri="{FF2B5EF4-FFF2-40B4-BE49-F238E27FC236}">
                  <a16:creationId xmlns:a16="http://schemas.microsoft.com/office/drawing/2014/main" id="{F8A215D3-5712-4A72-8E27-91101D98506B}"/>
                </a:ext>
              </a:extLst>
            </p:cNvPr>
            <p:cNvSpPr/>
            <p:nvPr/>
          </p:nvSpPr>
          <p:spPr>
            <a:xfrm>
              <a:off x="1714060" y="1102718"/>
              <a:ext cx="4024189" cy="1767351"/>
            </a:xfrm>
            <a:custGeom>
              <a:avLst/>
              <a:gdLst>
                <a:gd name="connsiteX0" fmla="*/ 0 w 4024189"/>
                <a:gd name="connsiteY0" fmla="*/ 364074 h 2184400"/>
                <a:gd name="connsiteX1" fmla="*/ 364074 w 4024189"/>
                <a:gd name="connsiteY1" fmla="*/ 0 h 2184400"/>
                <a:gd name="connsiteX2" fmla="*/ 3660115 w 4024189"/>
                <a:gd name="connsiteY2" fmla="*/ 0 h 2184400"/>
                <a:gd name="connsiteX3" fmla="*/ 4024189 w 4024189"/>
                <a:gd name="connsiteY3" fmla="*/ 364074 h 2184400"/>
                <a:gd name="connsiteX4" fmla="*/ 4024189 w 4024189"/>
                <a:gd name="connsiteY4" fmla="*/ 1820326 h 2184400"/>
                <a:gd name="connsiteX5" fmla="*/ 3660115 w 4024189"/>
                <a:gd name="connsiteY5" fmla="*/ 2184400 h 2184400"/>
                <a:gd name="connsiteX6" fmla="*/ 364074 w 4024189"/>
                <a:gd name="connsiteY6" fmla="*/ 2184400 h 2184400"/>
                <a:gd name="connsiteX7" fmla="*/ 0 w 4024189"/>
                <a:gd name="connsiteY7" fmla="*/ 1820326 h 2184400"/>
                <a:gd name="connsiteX8" fmla="*/ 0 w 4024189"/>
                <a:gd name="connsiteY8" fmla="*/ 364074 h 218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24189" h="2184400">
                  <a:moveTo>
                    <a:pt x="0" y="364074"/>
                  </a:moveTo>
                  <a:cubicBezTo>
                    <a:pt x="0" y="163001"/>
                    <a:pt x="163001" y="0"/>
                    <a:pt x="364074" y="0"/>
                  </a:cubicBezTo>
                  <a:lnTo>
                    <a:pt x="3660115" y="0"/>
                  </a:lnTo>
                  <a:cubicBezTo>
                    <a:pt x="3861188" y="0"/>
                    <a:pt x="4024189" y="163001"/>
                    <a:pt x="4024189" y="364074"/>
                  </a:cubicBezTo>
                  <a:lnTo>
                    <a:pt x="4024189" y="1820326"/>
                  </a:lnTo>
                  <a:cubicBezTo>
                    <a:pt x="4024189" y="2021399"/>
                    <a:pt x="3861188" y="2184400"/>
                    <a:pt x="3660115" y="2184400"/>
                  </a:cubicBezTo>
                  <a:lnTo>
                    <a:pt x="364074" y="2184400"/>
                  </a:lnTo>
                  <a:cubicBezTo>
                    <a:pt x="163001" y="2184400"/>
                    <a:pt x="0" y="2021399"/>
                    <a:pt x="0" y="1820326"/>
                  </a:cubicBezTo>
                  <a:lnTo>
                    <a:pt x="0" y="364074"/>
                  </a:lnTo>
                  <a:close/>
                </a:path>
              </a:pathLst>
            </a:custGeom>
            <a:solidFill>
              <a:srgbClr val="39B54A"/>
            </a:solidFill>
            <a:ln>
              <a:noFill/>
            </a:ln>
          </p:spPr>
          <p:style>
            <a:lnRef idx="3">
              <a:scrgbClr r="0" g="0" b="0"/>
            </a:lnRef>
            <a:fillRef idx="1">
              <a:scrgbClr r="0" g="0" b="0"/>
            </a:fillRef>
            <a:effectRef idx="1">
              <a:schemeClr val="accent2">
                <a:hueOff val="0"/>
                <a:satOff val="0"/>
                <a:lumOff val="0"/>
                <a:alphaOff val="0"/>
              </a:schemeClr>
            </a:effectRef>
            <a:fontRef idx="minor">
              <a:schemeClr val="lt1"/>
            </a:fontRef>
          </p:style>
          <p:txBody>
            <a:bodyPr spcFirstLastPara="0" vert="horz" wrap="square" lIns="114266" tIns="114266" rIns="114266" bIns="114266" numCol="1" spcCol="1270" anchor="ctr" anchorCtr="0">
              <a:noAutofit/>
            </a:bodyPr>
            <a:lstStyle/>
            <a:p>
              <a:pPr algn="ctr" defTabSz="400050">
                <a:lnSpc>
                  <a:spcPct val="90000"/>
                </a:lnSpc>
                <a:spcBef>
                  <a:spcPct val="0"/>
                </a:spcBef>
                <a:spcAft>
                  <a:spcPct val="35000"/>
                </a:spcAft>
                <a:defRPr/>
              </a:pPr>
              <a:r>
                <a:rPr lang="en-US" sz="1400" b="1">
                  <a:solidFill>
                    <a:schemeClr val="bg1"/>
                  </a:solidFill>
                  <a:latin typeface="Arial" pitchFamily="34" charset="0"/>
                  <a:cs typeface="Arial" pitchFamily="34" charset="0"/>
                </a:rPr>
                <a:t>Family Engagement</a:t>
              </a:r>
            </a:p>
            <a:p>
              <a:pPr algn="ctr" defTabSz="400050">
                <a:lnSpc>
                  <a:spcPct val="90000"/>
                </a:lnSpc>
                <a:spcBef>
                  <a:spcPct val="0"/>
                </a:spcBef>
                <a:spcAft>
                  <a:spcPct val="35000"/>
                </a:spcAft>
                <a:defRPr/>
              </a:pPr>
              <a:endParaRPr lang="en-US" sz="400" b="1">
                <a:solidFill>
                  <a:schemeClr val="bg1"/>
                </a:solidFill>
                <a:latin typeface="Arial" pitchFamily="34" charset="0"/>
                <a:cs typeface="Arial" pitchFamily="34" charset="0"/>
              </a:endParaRPr>
            </a:p>
            <a:p>
              <a:pPr marL="171450" indent="-171450" defTabSz="400050">
                <a:lnSpc>
                  <a:spcPct val="90000"/>
                </a:lnSpc>
                <a:spcBef>
                  <a:spcPct val="0"/>
                </a:spcBef>
                <a:spcAft>
                  <a:spcPct val="35000"/>
                </a:spcAft>
                <a:buFont typeface="Arial" panose="020B0604020202020204" pitchFamily="34" charset="0"/>
                <a:buChar char="•"/>
                <a:defRPr/>
              </a:pPr>
              <a:r>
                <a:rPr lang="en-US" sz="1200">
                  <a:solidFill>
                    <a:schemeClr val="bg1"/>
                  </a:solidFill>
                  <a:latin typeface="Arial" pitchFamily="34" charset="0"/>
                  <a:cs typeface="Arial" pitchFamily="34" charset="0"/>
                </a:rPr>
                <a:t>Improves quality of family discussions</a:t>
              </a:r>
            </a:p>
            <a:p>
              <a:pPr marL="171450" indent="-171450" defTabSz="400050">
                <a:lnSpc>
                  <a:spcPct val="90000"/>
                </a:lnSpc>
                <a:spcBef>
                  <a:spcPct val="0"/>
                </a:spcBef>
                <a:spcAft>
                  <a:spcPct val="35000"/>
                </a:spcAft>
                <a:buFont typeface="Arial" panose="020B0604020202020204" pitchFamily="34" charset="0"/>
                <a:buChar char="•"/>
                <a:defRPr/>
              </a:pPr>
              <a:r>
                <a:rPr lang="en-US" sz="1200">
                  <a:solidFill>
                    <a:schemeClr val="bg1"/>
                  </a:solidFill>
                  <a:latin typeface="Arial" pitchFamily="34" charset="0"/>
                  <a:cs typeface="Arial" pitchFamily="34" charset="0"/>
                </a:rPr>
                <a:t>Increases family engagement</a:t>
              </a:r>
            </a:p>
          </p:txBody>
        </p:sp>
        <p:sp>
          <p:nvSpPr>
            <p:cNvPr id="8" name="Freeform: Shape 7">
              <a:extLst>
                <a:ext uri="{FF2B5EF4-FFF2-40B4-BE49-F238E27FC236}">
                  <a16:creationId xmlns:a16="http://schemas.microsoft.com/office/drawing/2014/main" id="{38E398CA-EB38-48EE-A654-04C6656C44B2}"/>
                </a:ext>
              </a:extLst>
            </p:cNvPr>
            <p:cNvSpPr/>
            <p:nvPr/>
          </p:nvSpPr>
          <p:spPr>
            <a:xfrm>
              <a:off x="6279194" y="3943201"/>
              <a:ext cx="4024217" cy="1809749"/>
            </a:xfrm>
            <a:custGeom>
              <a:avLst/>
              <a:gdLst>
                <a:gd name="connsiteX0" fmla="*/ 0 w 4024189"/>
                <a:gd name="connsiteY0" fmla="*/ 364074 h 2184400"/>
                <a:gd name="connsiteX1" fmla="*/ 364074 w 4024189"/>
                <a:gd name="connsiteY1" fmla="*/ 0 h 2184400"/>
                <a:gd name="connsiteX2" fmla="*/ 3660115 w 4024189"/>
                <a:gd name="connsiteY2" fmla="*/ 0 h 2184400"/>
                <a:gd name="connsiteX3" fmla="*/ 4024189 w 4024189"/>
                <a:gd name="connsiteY3" fmla="*/ 364074 h 2184400"/>
                <a:gd name="connsiteX4" fmla="*/ 4024189 w 4024189"/>
                <a:gd name="connsiteY4" fmla="*/ 1820326 h 2184400"/>
                <a:gd name="connsiteX5" fmla="*/ 3660115 w 4024189"/>
                <a:gd name="connsiteY5" fmla="*/ 2184400 h 2184400"/>
                <a:gd name="connsiteX6" fmla="*/ 364074 w 4024189"/>
                <a:gd name="connsiteY6" fmla="*/ 2184400 h 2184400"/>
                <a:gd name="connsiteX7" fmla="*/ 0 w 4024189"/>
                <a:gd name="connsiteY7" fmla="*/ 1820326 h 2184400"/>
                <a:gd name="connsiteX8" fmla="*/ 0 w 4024189"/>
                <a:gd name="connsiteY8" fmla="*/ 364074 h 218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24189" h="2184400">
                  <a:moveTo>
                    <a:pt x="0" y="364074"/>
                  </a:moveTo>
                  <a:cubicBezTo>
                    <a:pt x="0" y="163001"/>
                    <a:pt x="163001" y="0"/>
                    <a:pt x="364074" y="0"/>
                  </a:cubicBezTo>
                  <a:lnTo>
                    <a:pt x="3660115" y="0"/>
                  </a:lnTo>
                  <a:cubicBezTo>
                    <a:pt x="3861188" y="0"/>
                    <a:pt x="4024189" y="163001"/>
                    <a:pt x="4024189" y="364074"/>
                  </a:cubicBezTo>
                  <a:lnTo>
                    <a:pt x="4024189" y="1820326"/>
                  </a:lnTo>
                  <a:cubicBezTo>
                    <a:pt x="4024189" y="2021399"/>
                    <a:pt x="3861188" y="2184400"/>
                    <a:pt x="3660115" y="2184400"/>
                  </a:cubicBezTo>
                  <a:lnTo>
                    <a:pt x="364074" y="2184400"/>
                  </a:lnTo>
                  <a:cubicBezTo>
                    <a:pt x="163001" y="2184400"/>
                    <a:pt x="0" y="2021399"/>
                    <a:pt x="0" y="1820326"/>
                  </a:cubicBezTo>
                  <a:lnTo>
                    <a:pt x="0" y="364074"/>
                  </a:lnTo>
                  <a:close/>
                </a:path>
              </a:pathLst>
            </a:custGeom>
            <a:solidFill>
              <a:srgbClr val="B14F3F"/>
            </a:solidFill>
            <a:ln>
              <a:noFill/>
            </a:ln>
          </p:spPr>
          <p:style>
            <a:lnRef idx="3">
              <a:scrgbClr r="0" g="0" b="0"/>
            </a:lnRef>
            <a:fillRef idx="1">
              <a:scrgbClr r="0" g="0" b="0"/>
            </a:fillRef>
            <a:effectRef idx="1">
              <a:schemeClr val="accent2">
                <a:hueOff val="2511158"/>
                <a:satOff val="22933"/>
                <a:lumOff val="-10066"/>
                <a:alphaOff val="0"/>
              </a:schemeClr>
            </a:effectRef>
            <a:fontRef idx="minor">
              <a:schemeClr val="lt1"/>
            </a:fontRef>
          </p:style>
          <p:txBody>
            <a:bodyPr spcFirstLastPara="0" vert="horz" wrap="square" lIns="114266" tIns="114266" rIns="114266" bIns="114266" numCol="1" spcCol="1270" anchor="ctr" anchorCtr="0">
              <a:noAutofit/>
            </a:bodyPr>
            <a:lstStyle/>
            <a:p>
              <a:pPr algn="ctr" defTabSz="400050">
                <a:lnSpc>
                  <a:spcPct val="90000"/>
                </a:lnSpc>
                <a:spcBef>
                  <a:spcPct val="0"/>
                </a:spcBef>
                <a:spcAft>
                  <a:spcPct val="35000"/>
                </a:spcAft>
                <a:defRPr/>
              </a:pPr>
              <a:r>
                <a:rPr lang="en-US" sz="1400" b="1">
                  <a:solidFill>
                    <a:schemeClr val="bg1"/>
                  </a:solidFill>
                  <a:latin typeface="Arial" pitchFamily="34" charset="0"/>
                  <a:cs typeface="Arial" pitchFamily="34" charset="0"/>
                </a:rPr>
                <a:t>Credibility</a:t>
              </a:r>
            </a:p>
            <a:p>
              <a:pPr algn="ctr" defTabSz="400050">
                <a:lnSpc>
                  <a:spcPct val="90000"/>
                </a:lnSpc>
                <a:spcBef>
                  <a:spcPct val="0"/>
                </a:spcBef>
                <a:spcAft>
                  <a:spcPct val="35000"/>
                </a:spcAft>
                <a:defRPr/>
              </a:pPr>
              <a:endParaRPr lang="en-US" sz="400" b="1">
                <a:solidFill>
                  <a:schemeClr val="bg1"/>
                </a:solidFill>
                <a:latin typeface="Arial" pitchFamily="34" charset="0"/>
                <a:cs typeface="Arial" pitchFamily="34" charset="0"/>
              </a:endParaRPr>
            </a:p>
            <a:p>
              <a:pPr marL="171450" indent="-171450" defTabSz="400050">
                <a:lnSpc>
                  <a:spcPct val="90000"/>
                </a:lnSpc>
                <a:spcBef>
                  <a:spcPct val="0"/>
                </a:spcBef>
                <a:spcAft>
                  <a:spcPct val="35000"/>
                </a:spcAft>
                <a:buFont typeface="Arial" panose="020B0604020202020204" pitchFamily="34" charset="0"/>
                <a:buChar char="•"/>
                <a:defRPr/>
              </a:pPr>
              <a:r>
                <a:rPr lang="en-US" sz="1200">
                  <a:solidFill>
                    <a:schemeClr val="bg1"/>
                  </a:solidFill>
                  <a:latin typeface="Arial" pitchFamily="34" charset="0"/>
                  <a:cs typeface="Arial" pitchFamily="34" charset="0"/>
                </a:rPr>
                <a:t>Supports career exploration and development </a:t>
              </a:r>
            </a:p>
            <a:p>
              <a:pPr marL="171450" indent="-171450" defTabSz="400050">
                <a:lnSpc>
                  <a:spcPct val="90000"/>
                </a:lnSpc>
                <a:spcBef>
                  <a:spcPct val="0"/>
                </a:spcBef>
                <a:spcAft>
                  <a:spcPct val="35000"/>
                </a:spcAft>
                <a:buFont typeface="Arial" panose="020B0604020202020204" pitchFamily="34" charset="0"/>
                <a:buChar char="•"/>
                <a:defRPr/>
              </a:pPr>
              <a:r>
                <a:rPr lang="en-US" sz="1200">
                  <a:solidFill>
                    <a:schemeClr val="bg1"/>
                  </a:solidFill>
                  <a:latin typeface="Arial" pitchFamily="34" charset="0"/>
                  <a:cs typeface="Arial" pitchFamily="34" charset="0"/>
                </a:rPr>
                <a:t>Provides opportunity to demonstrate abilities to the family</a:t>
              </a:r>
            </a:p>
          </p:txBody>
        </p:sp>
        <p:sp>
          <p:nvSpPr>
            <p:cNvPr id="9" name="Freeform: Shape 8">
              <a:extLst>
                <a:ext uri="{FF2B5EF4-FFF2-40B4-BE49-F238E27FC236}">
                  <a16:creationId xmlns:a16="http://schemas.microsoft.com/office/drawing/2014/main" id="{797BC405-DA33-427E-AF12-42AC68BAAE45}"/>
                </a:ext>
              </a:extLst>
            </p:cNvPr>
            <p:cNvSpPr/>
            <p:nvPr/>
          </p:nvSpPr>
          <p:spPr>
            <a:xfrm>
              <a:off x="6268911" y="1115136"/>
              <a:ext cx="4023631" cy="1797331"/>
            </a:xfrm>
            <a:custGeom>
              <a:avLst/>
              <a:gdLst>
                <a:gd name="connsiteX0" fmla="*/ 0 w 4024189"/>
                <a:gd name="connsiteY0" fmla="*/ 364074 h 2184400"/>
                <a:gd name="connsiteX1" fmla="*/ 364074 w 4024189"/>
                <a:gd name="connsiteY1" fmla="*/ 0 h 2184400"/>
                <a:gd name="connsiteX2" fmla="*/ 3660115 w 4024189"/>
                <a:gd name="connsiteY2" fmla="*/ 0 h 2184400"/>
                <a:gd name="connsiteX3" fmla="*/ 4024189 w 4024189"/>
                <a:gd name="connsiteY3" fmla="*/ 364074 h 2184400"/>
                <a:gd name="connsiteX4" fmla="*/ 4024189 w 4024189"/>
                <a:gd name="connsiteY4" fmla="*/ 1820326 h 2184400"/>
                <a:gd name="connsiteX5" fmla="*/ 3660115 w 4024189"/>
                <a:gd name="connsiteY5" fmla="*/ 2184400 h 2184400"/>
                <a:gd name="connsiteX6" fmla="*/ 364074 w 4024189"/>
                <a:gd name="connsiteY6" fmla="*/ 2184400 h 2184400"/>
                <a:gd name="connsiteX7" fmla="*/ 0 w 4024189"/>
                <a:gd name="connsiteY7" fmla="*/ 1820326 h 2184400"/>
                <a:gd name="connsiteX8" fmla="*/ 0 w 4024189"/>
                <a:gd name="connsiteY8" fmla="*/ 364074 h 218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24189" h="2184400">
                  <a:moveTo>
                    <a:pt x="0" y="364074"/>
                  </a:moveTo>
                  <a:cubicBezTo>
                    <a:pt x="0" y="163001"/>
                    <a:pt x="163001" y="0"/>
                    <a:pt x="364074" y="0"/>
                  </a:cubicBezTo>
                  <a:lnTo>
                    <a:pt x="3660115" y="0"/>
                  </a:lnTo>
                  <a:cubicBezTo>
                    <a:pt x="3861188" y="0"/>
                    <a:pt x="4024189" y="163001"/>
                    <a:pt x="4024189" y="364074"/>
                  </a:cubicBezTo>
                  <a:lnTo>
                    <a:pt x="4024189" y="1820326"/>
                  </a:lnTo>
                  <a:cubicBezTo>
                    <a:pt x="4024189" y="2021399"/>
                    <a:pt x="3861188" y="2184400"/>
                    <a:pt x="3660115" y="2184400"/>
                  </a:cubicBezTo>
                  <a:lnTo>
                    <a:pt x="364074" y="2184400"/>
                  </a:lnTo>
                  <a:cubicBezTo>
                    <a:pt x="163001" y="2184400"/>
                    <a:pt x="0" y="2021399"/>
                    <a:pt x="0" y="1820326"/>
                  </a:cubicBezTo>
                  <a:lnTo>
                    <a:pt x="0" y="364074"/>
                  </a:lnTo>
                  <a:close/>
                </a:path>
              </a:pathLst>
            </a:custGeom>
            <a:solidFill>
              <a:srgbClr val="F79015"/>
            </a:solidFill>
            <a:ln>
              <a:noFill/>
            </a:ln>
          </p:spPr>
          <p:style>
            <a:lnRef idx="3">
              <a:scrgbClr r="0" g="0" b="0"/>
            </a:lnRef>
            <a:fillRef idx="1">
              <a:scrgbClr r="0" g="0" b="0"/>
            </a:fillRef>
            <a:effectRef idx="1">
              <a:schemeClr val="accent2">
                <a:hueOff val="5022317"/>
                <a:satOff val="45867"/>
                <a:lumOff val="-20131"/>
                <a:alphaOff val="0"/>
              </a:schemeClr>
            </a:effectRef>
            <a:fontRef idx="minor">
              <a:schemeClr val="lt1"/>
            </a:fontRef>
          </p:style>
          <p:txBody>
            <a:bodyPr spcFirstLastPara="0" vert="horz" wrap="square" lIns="114266" tIns="114266" rIns="114266" bIns="114266" numCol="1" spcCol="1270" anchor="ctr" anchorCtr="0">
              <a:noAutofit/>
            </a:bodyPr>
            <a:lstStyle/>
            <a:p>
              <a:pPr algn="ctr" defTabSz="400050">
                <a:lnSpc>
                  <a:spcPct val="90000"/>
                </a:lnSpc>
                <a:spcBef>
                  <a:spcPct val="0"/>
                </a:spcBef>
                <a:spcAft>
                  <a:spcPct val="35000"/>
                </a:spcAft>
                <a:defRPr/>
              </a:pPr>
              <a:r>
                <a:rPr lang="en-US" sz="1400" b="1">
                  <a:solidFill>
                    <a:schemeClr val="bg1"/>
                  </a:solidFill>
                  <a:latin typeface="Arial" pitchFamily="34" charset="0"/>
                  <a:cs typeface="Arial" pitchFamily="34" charset="0"/>
                </a:rPr>
                <a:t>Leadership Development</a:t>
              </a:r>
            </a:p>
            <a:p>
              <a:pPr algn="ctr" defTabSz="400050">
                <a:lnSpc>
                  <a:spcPct val="90000"/>
                </a:lnSpc>
                <a:spcBef>
                  <a:spcPct val="0"/>
                </a:spcBef>
                <a:spcAft>
                  <a:spcPct val="35000"/>
                </a:spcAft>
                <a:defRPr/>
              </a:pPr>
              <a:endParaRPr lang="en-US" sz="400" b="1">
                <a:solidFill>
                  <a:schemeClr val="bg1"/>
                </a:solidFill>
                <a:latin typeface="Arial" pitchFamily="34" charset="0"/>
                <a:cs typeface="Arial" pitchFamily="34" charset="0"/>
              </a:endParaRPr>
            </a:p>
            <a:p>
              <a:pPr marL="171450" indent="-171450" defTabSz="400050">
                <a:lnSpc>
                  <a:spcPct val="90000"/>
                </a:lnSpc>
                <a:spcBef>
                  <a:spcPct val="0"/>
                </a:spcBef>
                <a:spcAft>
                  <a:spcPct val="35000"/>
                </a:spcAft>
                <a:buFont typeface="Arial" panose="020B0604020202020204" pitchFamily="34" charset="0"/>
                <a:buChar char="•"/>
                <a:defRPr/>
              </a:pPr>
              <a:r>
                <a:rPr lang="en-US" sz="1200">
                  <a:solidFill>
                    <a:schemeClr val="bg1"/>
                  </a:solidFill>
                  <a:latin typeface="Arial" pitchFamily="34" charset="0"/>
                  <a:cs typeface="Arial" pitchFamily="34" charset="0"/>
                </a:rPr>
                <a:t>Facilitates identification and development of family leaders</a:t>
              </a:r>
            </a:p>
            <a:p>
              <a:pPr marL="171450" indent="-171450" defTabSz="400050">
                <a:lnSpc>
                  <a:spcPct val="90000"/>
                </a:lnSpc>
                <a:spcBef>
                  <a:spcPct val="0"/>
                </a:spcBef>
                <a:spcAft>
                  <a:spcPct val="35000"/>
                </a:spcAft>
                <a:buFont typeface="Arial" panose="020B0604020202020204" pitchFamily="34" charset="0"/>
                <a:buChar char="•"/>
                <a:defRPr/>
              </a:pPr>
              <a:r>
                <a:rPr lang="en-US" sz="1200">
                  <a:solidFill>
                    <a:schemeClr val="bg1"/>
                  </a:solidFill>
                  <a:latin typeface="Arial" pitchFamily="34" charset="0"/>
                  <a:cs typeface="Arial" pitchFamily="34" charset="0"/>
                </a:rPr>
                <a:t>Developing the whole person contributes to family flourishing</a:t>
              </a:r>
            </a:p>
          </p:txBody>
        </p:sp>
        <p:sp>
          <p:nvSpPr>
            <p:cNvPr id="10" name="Freeform: Shape 9">
              <a:extLst>
                <a:ext uri="{FF2B5EF4-FFF2-40B4-BE49-F238E27FC236}">
                  <a16:creationId xmlns:a16="http://schemas.microsoft.com/office/drawing/2014/main" id="{E2891D12-64AB-4EF5-8613-F63ABA81EC9F}"/>
                </a:ext>
              </a:extLst>
            </p:cNvPr>
            <p:cNvSpPr/>
            <p:nvPr/>
          </p:nvSpPr>
          <p:spPr>
            <a:xfrm>
              <a:off x="10739915" y="1115143"/>
              <a:ext cx="4024187" cy="1813160"/>
            </a:xfrm>
            <a:custGeom>
              <a:avLst/>
              <a:gdLst>
                <a:gd name="connsiteX0" fmla="*/ 0 w 4024189"/>
                <a:gd name="connsiteY0" fmla="*/ 364074 h 2184400"/>
                <a:gd name="connsiteX1" fmla="*/ 364074 w 4024189"/>
                <a:gd name="connsiteY1" fmla="*/ 0 h 2184400"/>
                <a:gd name="connsiteX2" fmla="*/ 3660115 w 4024189"/>
                <a:gd name="connsiteY2" fmla="*/ 0 h 2184400"/>
                <a:gd name="connsiteX3" fmla="*/ 4024189 w 4024189"/>
                <a:gd name="connsiteY3" fmla="*/ 364074 h 2184400"/>
                <a:gd name="connsiteX4" fmla="*/ 4024189 w 4024189"/>
                <a:gd name="connsiteY4" fmla="*/ 1820326 h 2184400"/>
                <a:gd name="connsiteX5" fmla="*/ 3660115 w 4024189"/>
                <a:gd name="connsiteY5" fmla="*/ 2184400 h 2184400"/>
                <a:gd name="connsiteX6" fmla="*/ 364074 w 4024189"/>
                <a:gd name="connsiteY6" fmla="*/ 2184400 h 2184400"/>
                <a:gd name="connsiteX7" fmla="*/ 0 w 4024189"/>
                <a:gd name="connsiteY7" fmla="*/ 1820326 h 2184400"/>
                <a:gd name="connsiteX8" fmla="*/ 0 w 4024189"/>
                <a:gd name="connsiteY8" fmla="*/ 364074 h 218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24189" h="2184400">
                  <a:moveTo>
                    <a:pt x="0" y="364074"/>
                  </a:moveTo>
                  <a:cubicBezTo>
                    <a:pt x="0" y="163001"/>
                    <a:pt x="163001" y="0"/>
                    <a:pt x="364074" y="0"/>
                  </a:cubicBezTo>
                  <a:lnTo>
                    <a:pt x="3660115" y="0"/>
                  </a:lnTo>
                  <a:cubicBezTo>
                    <a:pt x="3861188" y="0"/>
                    <a:pt x="4024189" y="163001"/>
                    <a:pt x="4024189" y="364074"/>
                  </a:cubicBezTo>
                  <a:lnTo>
                    <a:pt x="4024189" y="1820326"/>
                  </a:lnTo>
                  <a:cubicBezTo>
                    <a:pt x="4024189" y="2021399"/>
                    <a:pt x="3861188" y="2184400"/>
                    <a:pt x="3660115" y="2184400"/>
                  </a:cubicBezTo>
                  <a:lnTo>
                    <a:pt x="364074" y="2184400"/>
                  </a:lnTo>
                  <a:cubicBezTo>
                    <a:pt x="163001" y="2184400"/>
                    <a:pt x="0" y="2021399"/>
                    <a:pt x="0" y="1820326"/>
                  </a:cubicBezTo>
                  <a:lnTo>
                    <a:pt x="0" y="364074"/>
                  </a:lnTo>
                  <a:close/>
                </a:path>
              </a:pathLst>
            </a:custGeom>
            <a:solidFill>
              <a:srgbClr val="267E7C"/>
            </a:solidFill>
            <a:ln>
              <a:noFill/>
            </a:ln>
          </p:spPr>
          <p:style>
            <a:lnRef idx="3">
              <a:scrgbClr r="0" g="0" b="0"/>
            </a:lnRef>
            <a:fillRef idx="1">
              <a:scrgbClr r="0" g="0" b="0"/>
            </a:fillRef>
            <a:effectRef idx="1">
              <a:schemeClr val="accent2">
                <a:hueOff val="7533475"/>
                <a:satOff val="68800"/>
                <a:lumOff val="-30197"/>
                <a:alphaOff val="0"/>
              </a:schemeClr>
            </a:effectRef>
            <a:fontRef idx="minor">
              <a:schemeClr val="lt1"/>
            </a:fontRef>
          </p:style>
          <p:txBody>
            <a:bodyPr spcFirstLastPara="0" vert="horz" wrap="square" lIns="114266" tIns="114266" rIns="114266" bIns="114266" numCol="1" spcCol="1270" anchor="ctr" anchorCtr="0">
              <a:noAutofit/>
            </a:bodyPr>
            <a:lstStyle/>
            <a:p>
              <a:pPr algn="ctr" defTabSz="400050">
                <a:lnSpc>
                  <a:spcPct val="90000"/>
                </a:lnSpc>
                <a:spcBef>
                  <a:spcPct val="0"/>
                </a:spcBef>
                <a:spcAft>
                  <a:spcPct val="35000"/>
                </a:spcAft>
                <a:defRPr/>
              </a:pPr>
              <a:r>
                <a:rPr lang="en-US" sz="1400" b="1">
                  <a:solidFill>
                    <a:schemeClr val="bg1"/>
                  </a:solidFill>
                  <a:latin typeface="Arial" pitchFamily="34" charset="0"/>
                  <a:cs typeface="Arial" pitchFamily="34" charset="0"/>
                </a:rPr>
                <a:t>Family Success &amp; Legacy</a:t>
              </a:r>
            </a:p>
            <a:p>
              <a:pPr algn="ctr" defTabSz="400050">
                <a:lnSpc>
                  <a:spcPct val="90000"/>
                </a:lnSpc>
                <a:spcBef>
                  <a:spcPct val="0"/>
                </a:spcBef>
                <a:spcAft>
                  <a:spcPct val="35000"/>
                </a:spcAft>
                <a:defRPr/>
              </a:pPr>
              <a:endParaRPr lang="en-US" sz="400" b="1">
                <a:solidFill>
                  <a:schemeClr val="bg1"/>
                </a:solidFill>
                <a:latin typeface="Arial" pitchFamily="34" charset="0"/>
                <a:cs typeface="Arial" pitchFamily="34" charset="0"/>
              </a:endParaRPr>
            </a:p>
            <a:p>
              <a:pPr marL="171450" indent="-171450" defTabSz="400050">
                <a:lnSpc>
                  <a:spcPct val="90000"/>
                </a:lnSpc>
                <a:spcBef>
                  <a:spcPct val="0"/>
                </a:spcBef>
                <a:spcAft>
                  <a:spcPct val="35000"/>
                </a:spcAft>
                <a:buFont typeface="Arial" panose="020B0604020202020204" pitchFamily="34" charset="0"/>
                <a:buChar char="•"/>
                <a:defRPr/>
              </a:pPr>
              <a:r>
                <a:rPr lang="en-US" sz="1200">
                  <a:solidFill>
                    <a:schemeClr val="bg1"/>
                  </a:solidFill>
                  <a:latin typeface="Arial" pitchFamily="34" charset="0"/>
                  <a:cs typeface="Arial" pitchFamily="34" charset="0"/>
                </a:rPr>
                <a:t>Serves as a key part of the glue that holds a family together</a:t>
              </a:r>
            </a:p>
            <a:p>
              <a:pPr marL="171450" indent="-171450" defTabSz="400050">
                <a:lnSpc>
                  <a:spcPct val="90000"/>
                </a:lnSpc>
                <a:spcBef>
                  <a:spcPct val="0"/>
                </a:spcBef>
                <a:spcAft>
                  <a:spcPct val="35000"/>
                </a:spcAft>
                <a:buFont typeface="Arial" panose="020B0604020202020204" pitchFamily="34" charset="0"/>
                <a:buChar char="•"/>
                <a:defRPr/>
              </a:pPr>
              <a:r>
                <a:rPr lang="en-US" sz="1200">
                  <a:solidFill>
                    <a:schemeClr val="bg1"/>
                  </a:solidFill>
                  <a:latin typeface="Arial" pitchFamily="34" charset="0"/>
                  <a:cs typeface="Arial" pitchFamily="34" charset="0"/>
                </a:rPr>
                <a:t>Reinforces family history, vision and values throughout generations</a:t>
              </a:r>
            </a:p>
          </p:txBody>
        </p:sp>
      </p:grpSp>
      <p:sp>
        <p:nvSpPr>
          <p:cNvPr id="12" name="Freeform: Shape 11">
            <a:extLst>
              <a:ext uri="{FF2B5EF4-FFF2-40B4-BE49-F238E27FC236}">
                <a16:creationId xmlns:a16="http://schemas.microsoft.com/office/drawing/2014/main" id="{16304F7A-1E0C-40D8-A7AB-E7C14D5E0E2A}"/>
              </a:ext>
            </a:extLst>
          </p:cNvPr>
          <p:cNvSpPr/>
          <p:nvPr/>
        </p:nvSpPr>
        <p:spPr>
          <a:xfrm>
            <a:off x="304802" y="3315255"/>
            <a:ext cx="2628677" cy="1349881"/>
          </a:xfrm>
          <a:custGeom>
            <a:avLst/>
            <a:gdLst>
              <a:gd name="connsiteX0" fmla="*/ 0 w 4024189"/>
              <a:gd name="connsiteY0" fmla="*/ 364074 h 2184400"/>
              <a:gd name="connsiteX1" fmla="*/ 364074 w 4024189"/>
              <a:gd name="connsiteY1" fmla="*/ 0 h 2184400"/>
              <a:gd name="connsiteX2" fmla="*/ 3660115 w 4024189"/>
              <a:gd name="connsiteY2" fmla="*/ 0 h 2184400"/>
              <a:gd name="connsiteX3" fmla="*/ 4024189 w 4024189"/>
              <a:gd name="connsiteY3" fmla="*/ 364074 h 2184400"/>
              <a:gd name="connsiteX4" fmla="*/ 4024189 w 4024189"/>
              <a:gd name="connsiteY4" fmla="*/ 1820326 h 2184400"/>
              <a:gd name="connsiteX5" fmla="*/ 3660115 w 4024189"/>
              <a:gd name="connsiteY5" fmla="*/ 2184400 h 2184400"/>
              <a:gd name="connsiteX6" fmla="*/ 364074 w 4024189"/>
              <a:gd name="connsiteY6" fmla="*/ 2184400 h 2184400"/>
              <a:gd name="connsiteX7" fmla="*/ 0 w 4024189"/>
              <a:gd name="connsiteY7" fmla="*/ 1820326 h 2184400"/>
              <a:gd name="connsiteX8" fmla="*/ 0 w 4024189"/>
              <a:gd name="connsiteY8" fmla="*/ 364074 h 218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24189" h="2184400">
                <a:moveTo>
                  <a:pt x="0" y="364074"/>
                </a:moveTo>
                <a:cubicBezTo>
                  <a:pt x="0" y="163001"/>
                  <a:pt x="163001" y="0"/>
                  <a:pt x="364074" y="0"/>
                </a:cubicBezTo>
                <a:lnTo>
                  <a:pt x="3660115" y="0"/>
                </a:lnTo>
                <a:cubicBezTo>
                  <a:pt x="3861188" y="0"/>
                  <a:pt x="4024189" y="163001"/>
                  <a:pt x="4024189" y="364074"/>
                </a:cubicBezTo>
                <a:lnTo>
                  <a:pt x="4024189" y="1820326"/>
                </a:lnTo>
                <a:cubicBezTo>
                  <a:pt x="4024189" y="2021399"/>
                  <a:pt x="3861188" y="2184400"/>
                  <a:pt x="3660115" y="2184400"/>
                </a:cubicBezTo>
                <a:lnTo>
                  <a:pt x="364074" y="2184400"/>
                </a:lnTo>
                <a:cubicBezTo>
                  <a:pt x="163001" y="2184400"/>
                  <a:pt x="0" y="2021399"/>
                  <a:pt x="0" y="1820326"/>
                </a:cubicBezTo>
                <a:lnTo>
                  <a:pt x="0" y="364074"/>
                </a:lnTo>
                <a:close/>
              </a:path>
            </a:pathLst>
          </a:custGeom>
          <a:solidFill>
            <a:srgbClr val="1B75BC"/>
          </a:solidFill>
          <a:ln>
            <a:noFill/>
          </a:ln>
        </p:spPr>
        <p:style>
          <a:lnRef idx="3">
            <a:scrgbClr r="0" g="0" b="0"/>
          </a:lnRef>
          <a:fillRef idx="1">
            <a:scrgbClr r="0" g="0" b="0"/>
          </a:fillRef>
          <a:effectRef idx="1">
            <a:schemeClr val="accent2">
              <a:hueOff val="2511158"/>
              <a:satOff val="22933"/>
              <a:lumOff val="-10066"/>
              <a:alphaOff val="0"/>
            </a:schemeClr>
          </a:effectRef>
          <a:fontRef idx="minor">
            <a:schemeClr val="lt1"/>
          </a:fontRef>
        </p:style>
        <p:txBody>
          <a:bodyPr spcFirstLastPara="0" vert="horz" wrap="square" lIns="114266" tIns="114266" rIns="114266" bIns="114266" numCol="1" spcCol="1270" anchor="ctr" anchorCtr="0">
            <a:noAutofit/>
          </a:bodyPr>
          <a:lstStyle/>
          <a:p>
            <a:pPr algn="ctr" defTabSz="400050">
              <a:lnSpc>
                <a:spcPct val="90000"/>
              </a:lnSpc>
              <a:spcBef>
                <a:spcPct val="0"/>
              </a:spcBef>
              <a:spcAft>
                <a:spcPct val="35000"/>
              </a:spcAft>
              <a:defRPr/>
            </a:pPr>
            <a:r>
              <a:rPr lang="en-US" sz="1400" b="1">
                <a:solidFill>
                  <a:schemeClr val="bg1"/>
                </a:solidFill>
                <a:latin typeface="Arial" pitchFamily="34" charset="0"/>
                <a:cs typeface="Arial" pitchFamily="34" charset="0"/>
              </a:rPr>
              <a:t>Purposeful Life</a:t>
            </a:r>
          </a:p>
          <a:p>
            <a:pPr algn="ctr" defTabSz="400050">
              <a:lnSpc>
                <a:spcPct val="90000"/>
              </a:lnSpc>
              <a:spcBef>
                <a:spcPct val="0"/>
              </a:spcBef>
              <a:spcAft>
                <a:spcPct val="35000"/>
              </a:spcAft>
              <a:defRPr/>
            </a:pPr>
            <a:endParaRPr lang="en-US" sz="400" b="1">
              <a:solidFill>
                <a:schemeClr val="bg1"/>
              </a:solidFill>
              <a:latin typeface="Arial" pitchFamily="34" charset="0"/>
              <a:cs typeface="Arial" pitchFamily="34" charset="0"/>
            </a:endParaRPr>
          </a:p>
          <a:p>
            <a:pPr marL="171450" indent="-171450" defTabSz="400050">
              <a:lnSpc>
                <a:spcPct val="90000"/>
              </a:lnSpc>
              <a:spcBef>
                <a:spcPct val="0"/>
              </a:spcBef>
              <a:spcAft>
                <a:spcPct val="35000"/>
              </a:spcAft>
              <a:buFont typeface="Arial" panose="020B0604020202020204" pitchFamily="34" charset="0"/>
              <a:buChar char="•"/>
              <a:defRPr/>
            </a:pPr>
            <a:r>
              <a:rPr lang="en-US" sz="1200">
                <a:solidFill>
                  <a:schemeClr val="bg1"/>
                </a:solidFill>
                <a:latin typeface="Arial" pitchFamily="34" charset="0"/>
                <a:cs typeface="Arial" pitchFamily="34" charset="0"/>
              </a:rPr>
              <a:t>Supports finding place in family and life purpose</a:t>
            </a:r>
          </a:p>
          <a:p>
            <a:pPr marL="171450" indent="-171450" defTabSz="400050">
              <a:lnSpc>
                <a:spcPct val="90000"/>
              </a:lnSpc>
              <a:spcBef>
                <a:spcPct val="0"/>
              </a:spcBef>
              <a:spcAft>
                <a:spcPct val="35000"/>
              </a:spcAft>
              <a:buFont typeface="Arial" panose="020B0604020202020204" pitchFamily="34" charset="0"/>
              <a:buChar char="•"/>
              <a:defRPr/>
            </a:pPr>
            <a:r>
              <a:rPr lang="en-US" sz="1200">
                <a:solidFill>
                  <a:schemeClr val="bg1"/>
                </a:solidFill>
                <a:latin typeface="Arial" pitchFamily="34" charset="0"/>
                <a:cs typeface="Arial" pitchFamily="34" charset="0"/>
              </a:rPr>
              <a:t>Builds the behaviors, skills and competencies to lead a purposeful life</a:t>
            </a:r>
          </a:p>
        </p:txBody>
      </p:sp>
      <p:sp>
        <p:nvSpPr>
          <p:cNvPr id="14" name="Freeform: Shape 13">
            <a:extLst>
              <a:ext uri="{FF2B5EF4-FFF2-40B4-BE49-F238E27FC236}">
                <a16:creationId xmlns:a16="http://schemas.microsoft.com/office/drawing/2014/main" id="{752F8441-E756-45F5-8070-C91EDC5B020F}"/>
              </a:ext>
            </a:extLst>
          </p:cNvPr>
          <p:cNvSpPr/>
          <p:nvPr/>
        </p:nvSpPr>
        <p:spPr>
          <a:xfrm>
            <a:off x="6265087" y="3313977"/>
            <a:ext cx="2628677" cy="1351159"/>
          </a:xfrm>
          <a:custGeom>
            <a:avLst/>
            <a:gdLst>
              <a:gd name="connsiteX0" fmla="*/ 0 w 4024189"/>
              <a:gd name="connsiteY0" fmla="*/ 364074 h 2184400"/>
              <a:gd name="connsiteX1" fmla="*/ 364074 w 4024189"/>
              <a:gd name="connsiteY1" fmla="*/ 0 h 2184400"/>
              <a:gd name="connsiteX2" fmla="*/ 3660115 w 4024189"/>
              <a:gd name="connsiteY2" fmla="*/ 0 h 2184400"/>
              <a:gd name="connsiteX3" fmla="*/ 4024189 w 4024189"/>
              <a:gd name="connsiteY3" fmla="*/ 364074 h 2184400"/>
              <a:gd name="connsiteX4" fmla="*/ 4024189 w 4024189"/>
              <a:gd name="connsiteY4" fmla="*/ 1820326 h 2184400"/>
              <a:gd name="connsiteX5" fmla="*/ 3660115 w 4024189"/>
              <a:gd name="connsiteY5" fmla="*/ 2184400 h 2184400"/>
              <a:gd name="connsiteX6" fmla="*/ 364074 w 4024189"/>
              <a:gd name="connsiteY6" fmla="*/ 2184400 h 2184400"/>
              <a:gd name="connsiteX7" fmla="*/ 0 w 4024189"/>
              <a:gd name="connsiteY7" fmla="*/ 1820326 h 2184400"/>
              <a:gd name="connsiteX8" fmla="*/ 0 w 4024189"/>
              <a:gd name="connsiteY8" fmla="*/ 364074 h 218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24189" h="2184400">
                <a:moveTo>
                  <a:pt x="0" y="364074"/>
                </a:moveTo>
                <a:cubicBezTo>
                  <a:pt x="0" y="163001"/>
                  <a:pt x="163001" y="0"/>
                  <a:pt x="364074" y="0"/>
                </a:cubicBezTo>
                <a:lnTo>
                  <a:pt x="3660115" y="0"/>
                </a:lnTo>
                <a:cubicBezTo>
                  <a:pt x="3861188" y="0"/>
                  <a:pt x="4024189" y="163001"/>
                  <a:pt x="4024189" y="364074"/>
                </a:cubicBezTo>
                <a:lnTo>
                  <a:pt x="4024189" y="1820326"/>
                </a:lnTo>
                <a:cubicBezTo>
                  <a:pt x="4024189" y="2021399"/>
                  <a:pt x="3861188" y="2184400"/>
                  <a:pt x="3660115" y="2184400"/>
                </a:cubicBezTo>
                <a:lnTo>
                  <a:pt x="364074" y="2184400"/>
                </a:lnTo>
                <a:cubicBezTo>
                  <a:pt x="163001" y="2184400"/>
                  <a:pt x="0" y="2021399"/>
                  <a:pt x="0" y="1820326"/>
                </a:cubicBezTo>
                <a:lnTo>
                  <a:pt x="0" y="364074"/>
                </a:lnTo>
                <a:close/>
              </a:path>
            </a:pathLst>
          </a:custGeom>
          <a:solidFill>
            <a:srgbClr val="7D599B"/>
          </a:solidFill>
          <a:ln>
            <a:noFill/>
          </a:ln>
        </p:spPr>
        <p:style>
          <a:lnRef idx="3">
            <a:scrgbClr r="0" g="0" b="0"/>
          </a:lnRef>
          <a:fillRef idx="1">
            <a:scrgbClr r="0" g="0" b="0"/>
          </a:fillRef>
          <a:effectRef idx="1">
            <a:schemeClr val="accent2">
              <a:hueOff val="7533475"/>
              <a:satOff val="68800"/>
              <a:lumOff val="-30197"/>
              <a:alphaOff val="0"/>
            </a:schemeClr>
          </a:effectRef>
          <a:fontRef idx="minor">
            <a:schemeClr val="lt1"/>
          </a:fontRef>
        </p:style>
        <p:txBody>
          <a:bodyPr spcFirstLastPara="0" vert="horz" wrap="square" lIns="114266" tIns="114266" rIns="114266" bIns="114266" numCol="1" spcCol="1270" anchor="ctr" anchorCtr="0">
            <a:noAutofit/>
          </a:bodyPr>
          <a:lstStyle/>
          <a:p>
            <a:pPr algn="ctr" defTabSz="400050">
              <a:lnSpc>
                <a:spcPct val="90000"/>
              </a:lnSpc>
              <a:spcBef>
                <a:spcPct val="0"/>
              </a:spcBef>
              <a:spcAft>
                <a:spcPct val="35000"/>
              </a:spcAft>
              <a:defRPr/>
            </a:pPr>
            <a:r>
              <a:rPr lang="en-US" sz="1400" b="1">
                <a:solidFill>
                  <a:schemeClr val="bg1"/>
                </a:solidFill>
                <a:latin typeface="Arial" pitchFamily="34" charset="0"/>
                <a:cs typeface="Arial" pitchFamily="34" charset="0"/>
              </a:rPr>
              <a:t> Self-Confidence</a:t>
            </a:r>
          </a:p>
          <a:p>
            <a:pPr algn="ctr" defTabSz="400050">
              <a:lnSpc>
                <a:spcPct val="90000"/>
              </a:lnSpc>
              <a:spcBef>
                <a:spcPct val="0"/>
              </a:spcBef>
              <a:spcAft>
                <a:spcPct val="35000"/>
              </a:spcAft>
              <a:defRPr/>
            </a:pPr>
            <a:endParaRPr lang="en-US" sz="400" b="1">
              <a:solidFill>
                <a:schemeClr val="bg1"/>
              </a:solidFill>
              <a:latin typeface="Arial" pitchFamily="34" charset="0"/>
              <a:cs typeface="Arial" pitchFamily="34" charset="0"/>
            </a:endParaRPr>
          </a:p>
          <a:p>
            <a:pPr marL="171450" indent="-171450" defTabSz="400050">
              <a:lnSpc>
                <a:spcPct val="90000"/>
              </a:lnSpc>
              <a:spcBef>
                <a:spcPct val="0"/>
              </a:spcBef>
              <a:spcAft>
                <a:spcPct val="35000"/>
              </a:spcAft>
              <a:buFont typeface="Arial" panose="020B0604020202020204" pitchFamily="34" charset="0"/>
              <a:buChar char="•"/>
              <a:defRPr/>
            </a:pPr>
            <a:r>
              <a:rPr lang="en-US" sz="1200">
                <a:solidFill>
                  <a:schemeClr val="bg1"/>
                </a:solidFill>
                <a:latin typeface="Arial" pitchFamily="34" charset="0"/>
                <a:cs typeface="Arial" pitchFamily="34" charset="0"/>
              </a:rPr>
              <a:t>Enhanced knowledge and experience builds confidence in ability to achieve</a:t>
            </a:r>
          </a:p>
          <a:p>
            <a:pPr marL="171450" indent="-171450" defTabSz="400050">
              <a:lnSpc>
                <a:spcPct val="90000"/>
              </a:lnSpc>
              <a:spcBef>
                <a:spcPct val="0"/>
              </a:spcBef>
              <a:spcAft>
                <a:spcPct val="35000"/>
              </a:spcAft>
              <a:buFont typeface="Arial" panose="020B0604020202020204" pitchFamily="34" charset="0"/>
              <a:buChar char="•"/>
              <a:defRPr/>
            </a:pPr>
            <a:r>
              <a:rPr lang="en-US" sz="1200">
                <a:solidFill>
                  <a:schemeClr val="bg1"/>
                </a:solidFill>
                <a:latin typeface="Arial" pitchFamily="34" charset="0"/>
                <a:cs typeface="Arial" pitchFamily="34" charset="0"/>
              </a:rPr>
              <a:t>Deepens knowledge of and security in oneself</a:t>
            </a:r>
          </a:p>
        </p:txBody>
      </p:sp>
      <p:sp>
        <p:nvSpPr>
          <p:cNvPr id="3" name="TextBox 2">
            <a:extLst>
              <a:ext uri="{FF2B5EF4-FFF2-40B4-BE49-F238E27FC236}">
                <a16:creationId xmlns:a16="http://schemas.microsoft.com/office/drawing/2014/main" id="{CF79A3D1-FBBE-4069-BBF5-227EB4538621}"/>
              </a:ext>
            </a:extLst>
          </p:cNvPr>
          <p:cNvSpPr txBox="1"/>
          <p:nvPr/>
        </p:nvSpPr>
        <p:spPr>
          <a:xfrm>
            <a:off x="304800" y="664693"/>
            <a:ext cx="2967479" cy="369332"/>
          </a:xfrm>
          <a:prstGeom prst="rect">
            <a:avLst/>
          </a:prstGeom>
          <a:noFill/>
        </p:spPr>
        <p:txBody>
          <a:bodyPr wrap="none" rtlCol="0">
            <a:spAutoFit/>
          </a:bodyPr>
          <a:lstStyle/>
          <a:p>
            <a:pPr defTabSz="685800">
              <a:defRPr/>
            </a:pPr>
            <a:r>
              <a:rPr lang="en-US" b="1">
                <a:solidFill>
                  <a:srgbClr val="0F75BC"/>
                </a:solidFill>
                <a:latin typeface="Arial" panose="020B0604020202020204" pitchFamily="34" charset="0"/>
                <a:cs typeface="Arial" panose="020B0604020202020204" pitchFamily="34" charset="0"/>
              </a:rPr>
              <a:t>For the Family Enterprise</a:t>
            </a:r>
          </a:p>
        </p:txBody>
      </p:sp>
      <p:sp>
        <p:nvSpPr>
          <p:cNvPr id="5" name="TextBox 4">
            <a:extLst>
              <a:ext uri="{FF2B5EF4-FFF2-40B4-BE49-F238E27FC236}">
                <a16:creationId xmlns:a16="http://schemas.microsoft.com/office/drawing/2014/main" id="{CC5673E0-74C9-4CD6-8456-40B72777921D}"/>
              </a:ext>
            </a:extLst>
          </p:cNvPr>
          <p:cNvSpPr txBox="1"/>
          <p:nvPr/>
        </p:nvSpPr>
        <p:spPr>
          <a:xfrm>
            <a:off x="304800" y="2903495"/>
            <a:ext cx="2108269" cy="369332"/>
          </a:xfrm>
          <a:prstGeom prst="rect">
            <a:avLst/>
          </a:prstGeom>
          <a:noFill/>
        </p:spPr>
        <p:txBody>
          <a:bodyPr wrap="none" rtlCol="0">
            <a:spAutoFit/>
          </a:bodyPr>
          <a:lstStyle/>
          <a:p>
            <a:pPr defTabSz="685800">
              <a:defRPr/>
            </a:pPr>
            <a:r>
              <a:rPr lang="en-US" b="1">
                <a:solidFill>
                  <a:srgbClr val="0F75BC"/>
                </a:solidFill>
                <a:latin typeface="Arial" panose="020B0604020202020204" pitchFamily="34" charset="0"/>
                <a:cs typeface="Arial" panose="020B0604020202020204" pitchFamily="34" charset="0"/>
              </a:rPr>
              <a:t>For the Individual</a:t>
            </a:r>
          </a:p>
        </p:txBody>
      </p:sp>
    </p:spTree>
    <p:extLst>
      <p:ext uri="{BB962C8B-B14F-4D97-AF65-F5344CB8AC3E}">
        <p14:creationId xmlns:p14="http://schemas.microsoft.com/office/powerpoint/2010/main" val="1156388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5FDF8-6189-4548-A3EE-B18C5394F24C}"/>
              </a:ext>
            </a:extLst>
          </p:cNvPr>
          <p:cNvSpPr>
            <a:spLocks noGrp="1"/>
          </p:cNvSpPr>
          <p:nvPr>
            <p:ph type="title"/>
          </p:nvPr>
        </p:nvSpPr>
        <p:spPr/>
        <p:txBody>
          <a:bodyPr/>
          <a:lstStyle/>
          <a:p>
            <a:r>
              <a:rPr lang="en-US"/>
              <a:t>Education Promotes Family Sustainability</a:t>
            </a:r>
          </a:p>
        </p:txBody>
      </p:sp>
      <p:sp>
        <p:nvSpPr>
          <p:cNvPr id="3" name="Content Placeholder 2">
            <a:extLst>
              <a:ext uri="{FF2B5EF4-FFF2-40B4-BE49-F238E27FC236}">
                <a16:creationId xmlns:a16="http://schemas.microsoft.com/office/drawing/2014/main" id="{92CC5AE0-BE9B-416D-826B-19A5EA36EF1A}"/>
              </a:ext>
            </a:extLst>
          </p:cNvPr>
          <p:cNvSpPr>
            <a:spLocks noGrp="1"/>
          </p:cNvSpPr>
          <p:nvPr>
            <p:ph idx="1"/>
          </p:nvPr>
        </p:nvSpPr>
        <p:spPr>
          <a:xfrm>
            <a:off x="304800" y="731228"/>
            <a:ext cx="8229600" cy="3394472"/>
          </a:xfrm>
        </p:spPr>
        <p:txBody>
          <a:bodyPr>
            <a:normAutofit/>
          </a:bodyPr>
          <a:lstStyle/>
          <a:p>
            <a:pPr marL="0" indent="0">
              <a:buNone/>
            </a:pPr>
            <a:endParaRPr lang="en-US" sz="1400"/>
          </a:p>
          <a:p>
            <a:endParaRPr lang="en-US" sz="1400">
              <a:effectLst/>
            </a:endParaRPr>
          </a:p>
          <a:p>
            <a:endParaRPr lang="en-US" sz="1400">
              <a:effectLst/>
            </a:endParaRPr>
          </a:p>
          <a:p>
            <a:endParaRPr lang="en-US" sz="1600"/>
          </a:p>
        </p:txBody>
      </p:sp>
      <p:sp>
        <p:nvSpPr>
          <p:cNvPr id="139" name="object 2">
            <a:extLst>
              <a:ext uri="{FF2B5EF4-FFF2-40B4-BE49-F238E27FC236}">
                <a16:creationId xmlns:a16="http://schemas.microsoft.com/office/drawing/2014/main" id="{0574B93F-9FD7-4E9B-AB49-0A9EB6E3AF36}"/>
              </a:ext>
            </a:extLst>
          </p:cNvPr>
          <p:cNvSpPr txBox="1">
            <a:spLocks/>
          </p:cNvSpPr>
          <p:nvPr/>
        </p:nvSpPr>
        <p:spPr>
          <a:xfrm>
            <a:off x="609600" y="738039"/>
            <a:ext cx="8118640" cy="227626"/>
          </a:xfrm>
          <a:prstGeom prst="rect">
            <a:avLst/>
          </a:prstGeom>
        </p:spPr>
        <p:txBody>
          <a:bodyPr vert="horz" wrap="square" lIns="0" tIns="12065" rIns="0" bIns="0" rtlCol="0" anchor="ctr">
            <a:spAutoFit/>
          </a:bodyPr>
          <a:lstStyle>
            <a:lvl1pPr algn="l" defTabSz="914400" rtl="0" eaLnBrk="1" latinLnBrk="0" hangingPunct="1">
              <a:spcBef>
                <a:spcPct val="0"/>
              </a:spcBef>
              <a:buNone/>
              <a:defRPr sz="2400" kern="1200">
                <a:solidFill>
                  <a:srgbClr val="0F75BC"/>
                </a:solidFill>
                <a:latin typeface="Arial" pitchFamily="34" charset="0"/>
                <a:ea typeface="+mj-ea"/>
                <a:cs typeface="Arial" pitchFamily="34" charset="0"/>
              </a:defRPr>
            </a:lvl1pPr>
          </a:lstStyle>
          <a:p>
            <a:pPr marL="12700" algn="ctr">
              <a:spcBef>
                <a:spcPts val="95"/>
              </a:spcBef>
            </a:pPr>
            <a:r>
              <a:rPr lang="en-US" sz="1400" spc="-10">
                <a:solidFill>
                  <a:srgbClr val="0F75BB"/>
                </a:solidFill>
              </a:rPr>
              <a:t>Build Family Cohesion: Prevent “Shirtsleeves to Shirtsleeves in Three Generations”</a:t>
            </a:r>
            <a:endParaRPr lang="en-US" sz="1400" spc="-5">
              <a:solidFill>
                <a:srgbClr val="0F75BB"/>
              </a:solidFill>
            </a:endParaRPr>
          </a:p>
        </p:txBody>
      </p:sp>
      <p:pic>
        <p:nvPicPr>
          <p:cNvPr id="6" name="Picture 5" descr="Chart&#10;&#10;Description automatically generated">
            <a:extLst>
              <a:ext uri="{FF2B5EF4-FFF2-40B4-BE49-F238E27FC236}">
                <a16:creationId xmlns:a16="http://schemas.microsoft.com/office/drawing/2014/main" id="{7814FAD9-85ED-4313-A6DE-E811F861FD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7877" y="1149182"/>
            <a:ext cx="7948246" cy="3711541"/>
          </a:xfrm>
          <a:prstGeom prst="rect">
            <a:avLst/>
          </a:prstGeom>
        </p:spPr>
      </p:pic>
    </p:spTree>
    <p:extLst>
      <p:ext uri="{BB962C8B-B14F-4D97-AF65-F5344CB8AC3E}">
        <p14:creationId xmlns:p14="http://schemas.microsoft.com/office/powerpoint/2010/main" val="274083559"/>
      </p:ext>
    </p:extLst>
  </p:cSld>
  <p:clrMapOvr>
    <a:masterClrMapping/>
  </p:clrMapOvr>
</p:sld>
</file>

<file path=ppt/theme/theme1.xml><?xml version="1.0" encoding="utf-8"?>
<a:theme xmlns:a="http://schemas.openxmlformats.org/drawingml/2006/main" name="FOXPPT_HD_Template_16x9">
  <a:themeElements>
    <a:clrScheme name="FOX Palette 1">
      <a:dk1>
        <a:sysClr val="windowText" lastClr="000000"/>
      </a:dk1>
      <a:lt1>
        <a:sysClr val="window" lastClr="FFFFFF"/>
      </a:lt1>
      <a:dk2>
        <a:srgbClr val="1F497D"/>
      </a:dk2>
      <a:lt2>
        <a:srgbClr val="EEECE1"/>
      </a:lt2>
      <a:accent1>
        <a:srgbClr val="C5DAD0"/>
      </a:accent1>
      <a:accent2>
        <a:srgbClr val="95A95B"/>
      </a:accent2>
      <a:accent3>
        <a:srgbClr val="00456A"/>
      </a:accent3>
      <a:accent4>
        <a:srgbClr val="2A85C4"/>
      </a:accent4>
      <a:accent5>
        <a:srgbClr val="C5DA6C"/>
      </a:accent5>
      <a:accent6>
        <a:srgbClr val="E46C0A"/>
      </a:accent6>
      <a:hlink>
        <a:srgbClr val="2A85C4"/>
      </a:hlink>
      <a:folHlink>
        <a:srgbClr val="7D599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8F825781-1855-4B55-ADB5-7C0F64664467}" vid="{9C6C19FC-37AA-4460-9A37-E55D8EFD30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af74bfd5-a275-4f89-96b5-a5e705dfc7fe">
      <UserInfo>
        <DisplayName>Earley, Mindy</DisplayName>
        <AccountId>12</AccountId>
        <AccountType/>
      </UserInfo>
    </SharedWithUsers>
    <Topics xmlns="7dab1fd0-d7c2-4305-8ec2-bf62c0854bc4" xsi:nil="true"/>
    <FOXWebsiteLink xmlns="7dab1fd0-d7c2-4305-8ec2-bf62c0854bc4">
      <Url xsi:nil="true"/>
      <Description xsi:nil="true"/>
    </FOXWebsiteLink>
    <VersionStatus xmlns="7dab1fd0-d7c2-4305-8ec2-bf62c0854bc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41D6C0B46A03046BF97047476CF3298" ma:contentTypeVersion="15" ma:contentTypeDescription="Create a new document." ma:contentTypeScope="" ma:versionID="35785985bc068250761663ce25a50b5d">
  <xsd:schema xmlns:xsd="http://www.w3.org/2001/XMLSchema" xmlns:xs="http://www.w3.org/2001/XMLSchema" xmlns:p="http://schemas.microsoft.com/office/2006/metadata/properties" xmlns:ns2="7dab1fd0-d7c2-4305-8ec2-bf62c0854bc4" xmlns:ns3="af74bfd5-a275-4f89-96b5-a5e705dfc7fe" targetNamespace="http://schemas.microsoft.com/office/2006/metadata/properties" ma:root="true" ma:fieldsID="fe571ce5f34b9a14d97b40ea0aee7336" ns2:_="" ns3:_="">
    <xsd:import namespace="7dab1fd0-d7c2-4305-8ec2-bf62c0854bc4"/>
    <xsd:import namespace="af74bfd5-a275-4f89-96b5-a5e705dfc7f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DateTaken" minOccurs="0"/>
                <xsd:element ref="ns2:Topics" minOccurs="0"/>
                <xsd:element ref="ns2:MediaLengthInSeconds" minOccurs="0"/>
                <xsd:element ref="ns2:VersionStatus" minOccurs="0"/>
                <xsd:element ref="ns2:FOXWebsiteLink"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ab1fd0-d7c2-4305-8ec2-bf62c0854b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Topics" ma:index="19" nillable="true" ma:displayName="Content Description" ma:format="Dropdown" ma:internalName="Topics">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VersionStatus" ma:index="21" nillable="true" ma:displayName="Version Status" ma:description="ACTIVE MASTER, TEMPLATE, FINAL/INTERNAL, FINAL/PUBLISHED, etc. " ma:format="Dropdown" ma:internalName="VersionStatus">
      <xsd:simpleType>
        <xsd:restriction base="dms:Text">
          <xsd:maxLength value="255"/>
        </xsd:restriction>
      </xsd:simpleType>
    </xsd:element>
    <xsd:element name="FOXWebsiteLink" ma:index="22" nillable="true" ma:displayName="FOX Website Link" ma:format="Hyperlink" ma:internalName="FOXWebsite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f74bfd5-a275-4f89-96b5-a5e705dfc7f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D560A81-5D7F-4445-A593-2FD52EDF9BEA}">
  <ds:schemaRefs>
    <ds:schemaRef ds:uri="7dab1fd0-d7c2-4305-8ec2-bf62c0854bc4"/>
    <ds:schemaRef ds:uri="af74bfd5-a275-4f89-96b5-a5e705dfc7f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2F480510-9E31-43E4-95C0-626FE8F0D3E4}">
  <ds:schemaRefs>
    <ds:schemaRef ds:uri="http://schemas.microsoft.com/sharepoint/v3/contenttype/forms"/>
  </ds:schemaRefs>
</ds:datastoreItem>
</file>

<file path=customXml/itemProps3.xml><?xml version="1.0" encoding="utf-8"?>
<ds:datastoreItem xmlns:ds="http://schemas.openxmlformats.org/officeDocument/2006/customXml" ds:itemID="{51AAE406-4656-4A3C-BE3D-A69ACDA221F0}">
  <ds:schemaRefs>
    <ds:schemaRef ds:uri="7dab1fd0-d7c2-4305-8ec2-bf62c0854bc4"/>
    <ds:schemaRef ds:uri="af74bfd5-a275-4f89-96b5-a5e705dfc7f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(16:9)</PresentationFormat>
  <Slides>39</Slides>
  <Notes>39</Notes>
  <HiddenSlides>0</HiddenSlide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FOXPPT_HD_Template_16x9</vt:lpstr>
      <vt:lpstr>How to Use This Presentation</vt:lpstr>
      <vt:lpstr>Introduction</vt:lpstr>
      <vt:lpstr>The Importance of Family Learning</vt:lpstr>
      <vt:lpstr>Meeting Agenda</vt:lpstr>
      <vt:lpstr>Why Family Learning is Important?</vt:lpstr>
      <vt:lpstr>Definitions</vt:lpstr>
      <vt:lpstr>Family Learning is Continuous and Two-Way</vt:lpstr>
      <vt:lpstr>Learning Delivers Value to the Family and the Individual</vt:lpstr>
      <vt:lpstr>Education Promotes Family Sustainability</vt:lpstr>
      <vt:lpstr>Education Promotes Family Sustainability</vt:lpstr>
      <vt:lpstr>The Great Leadership Transfer</vt:lpstr>
      <vt:lpstr>FOX Family Examples – Goals for Learning</vt:lpstr>
      <vt:lpstr>Is Education a Core Value in Your Family?</vt:lpstr>
      <vt:lpstr>PowerPoint Presentation</vt:lpstr>
      <vt:lpstr>What Does Family Learning Entail?</vt:lpstr>
      <vt:lpstr>Two Parallel Goals</vt:lpstr>
      <vt:lpstr>Components of a Successful Learning Program</vt:lpstr>
      <vt:lpstr>Family Learning Program Design Stages</vt:lpstr>
      <vt:lpstr>Application: Family Learning Program Design Stages </vt:lpstr>
      <vt:lpstr>Best Practices for Family Learning</vt:lpstr>
      <vt:lpstr>PowerPoint Presentation</vt:lpstr>
      <vt:lpstr>How Do We Develop a Family Learning Program?</vt:lpstr>
      <vt:lpstr>Start with Family Goals</vt:lpstr>
      <vt:lpstr>Define Family Learning Goals</vt:lpstr>
      <vt:lpstr>Example: Family Philanthropy Goal</vt:lpstr>
      <vt:lpstr>Learning Goals from Families</vt:lpstr>
      <vt:lpstr>Learning Program Delivery Examples</vt:lpstr>
      <vt:lpstr>Using Assessments</vt:lpstr>
      <vt:lpstr>Frequency of Family Learning</vt:lpstr>
      <vt:lpstr>What Challenges Might Arise? </vt:lpstr>
      <vt:lpstr>PowerPoint Presentation</vt:lpstr>
      <vt:lpstr>How Do We Begin?</vt:lpstr>
      <vt:lpstr>How to Begin</vt:lpstr>
      <vt:lpstr>Additional Examples to Get Started </vt:lpstr>
      <vt:lpstr>Examples of Additional Survey Questions </vt:lpstr>
      <vt:lpstr>Insourcing versus Outsourcing</vt:lpstr>
      <vt:lpstr>How FOX Can Help</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Use This Presentation</dc:title>
  <dc:creator>Lawshe, Allison</dc:creator>
  <cp:revision>4</cp:revision>
  <dcterms:created xsi:type="dcterms:W3CDTF">2020-11-05T22:31:29Z</dcterms:created>
  <dcterms:modified xsi:type="dcterms:W3CDTF">2021-09-29T19:02:34Z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0x010100041D6C0B46A03046BF97047476CF3298</vt:lpwstr>
  </property>
</Properties>
</file>